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9"/>
  </p:notesMasterIdLst>
  <p:sldIdLst>
    <p:sldId id="257" r:id="rId2"/>
    <p:sldId id="259" r:id="rId3"/>
    <p:sldId id="260" r:id="rId4"/>
    <p:sldId id="262" r:id="rId5"/>
    <p:sldId id="263" r:id="rId6"/>
    <p:sldId id="277" r:id="rId7"/>
    <p:sldId id="266" r:id="rId8"/>
    <p:sldId id="267" r:id="rId9"/>
    <p:sldId id="269" r:id="rId10"/>
    <p:sldId id="270" r:id="rId11"/>
    <p:sldId id="268" r:id="rId12"/>
    <p:sldId id="271" r:id="rId13"/>
    <p:sldId id="325" r:id="rId14"/>
    <p:sldId id="272" r:id="rId15"/>
    <p:sldId id="316" r:id="rId16"/>
    <p:sldId id="317" r:id="rId17"/>
    <p:sldId id="275" r:id="rId18"/>
    <p:sldId id="292" r:id="rId19"/>
    <p:sldId id="278" r:id="rId20"/>
    <p:sldId id="318" r:id="rId21"/>
    <p:sldId id="319" r:id="rId22"/>
    <p:sldId id="279" r:id="rId23"/>
    <p:sldId id="282" r:id="rId24"/>
    <p:sldId id="321" r:id="rId25"/>
    <p:sldId id="322" r:id="rId26"/>
    <p:sldId id="326" r:id="rId27"/>
    <p:sldId id="280" r:id="rId28"/>
    <p:sldId id="281" r:id="rId29"/>
    <p:sldId id="285" r:id="rId30"/>
    <p:sldId id="288" r:id="rId31"/>
    <p:sldId id="320" r:id="rId32"/>
    <p:sldId id="286" r:id="rId33"/>
    <p:sldId id="287" r:id="rId34"/>
    <p:sldId id="289" r:id="rId35"/>
    <p:sldId id="323" r:id="rId36"/>
    <p:sldId id="303" r:id="rId37"/>
    <p:sldId id="291" r:id="rId38"/>
    <p:sldId id="293" r:id="rId39"/>
    <p:sldId id="294" r:id="rId40"/>
    <p:sldId id="295" r:id="rId41"/>
    <p:sldId id="298" r:id="rId42"/>
    <p:sldId id="299" r:id="rId43"/>
    <p:sldId id="300" r:id="rId44"/>
    <p:sldId id="301" r:id="rId45"/>
    <p:sldId id="302" r:id="rId46"/>
    <p:sldId id="328" r:id="rId47"/>
    <p:sldId id="324" r:id="rId48"/>
    <p:sldId id="327" r:id="rId49"/>
    <p:sldId id="315" r:id="rId50"/>
    <p:sldId id="307" r:id="rId51"/>
    <p:sldId id="308" r:id="rId52"/>
    <p:sldId id="309" r:id="rId53"/>
    <p:sldId id="310" r:id="rId54"/>
    <p:sldId id="311" r:id="rId55"/>
    <p:sldId id="312" r:id="rId56"/>
    <p:sldId id="313" r:id="rId57"/>
    <p:sldId id="314" r:id="rId5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2046BF0-6FEB-861C-5988-703007463D14}" name="Валерий Студенников" initials="ВС" userId="bda525d7a6e2623d"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42"/>
    <p:restoredTop sz="90886"/>
  </p:normalViewPr>
  <p:slideViewPr>
    <p:cSldViewPr snapToGrid="0">
      <p:cViewPr varScale="1">
        <p:scale>
          <a:sx n="119" d="100"/>
          <a:sy n="119" d="100"/>
        </p:scale>
        <p:origin x="22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8/10/relationships/authors" Targe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9C10FD-A49C-FF4D-8C1B-E70E4E7F4202}" type="datetimeFigureOut">
              <a:rPr lang="ru-RU" smtClean="0"/>
              <a:t>03.05.2023</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9513F7-2BC8-6E40-A068-AD6FF4AEEB09}" type="slidenum">
              <a:rPr lang="ru-RU" smtClean="0"/>
              <a:t>‹#›</a:t>
            </a:fld>
            <a:endParaRPr lang="ru-RU"/>
          </a:p>
        </p:txBody>
      </p:sp>
    </p:spTree>
    <p:extLst>
      <p:ext uri="{BB962C8B-B14F-4D97-AF65-F5344CB8AC3E}">
        <p14:creationId xmlns:p14="http://schemas.microsoft.com/office/powerpoint/2010/main" val="940383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 name="Google Shape;26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dirty="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3" name="Google Shape;293;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1" name="Google Shape;301;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2" name="Google Shape;462;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600" dirty="0">
                <a:solidFill>
                  <a:srgbClr val="3F3F3F"/>
                </a:solidFill>
                <a:effectLst/>
                <a:latin typeface="Helvetica" pitchFamily="2" charset="0"/>
              </a:rPr>
              <a:t>Цели командные? Как понимает? </a:t>
            </a:r>
            <a:r>
              <a:rPr lang="ru-RU" sz="2400" dirty="0">
                <a:solidFill>
                  <a:srgbClr val="000000"/>
                </a:solidFill>
                <a:latin typeface="Arial"/>
                <a:cs typeface="Arial"/>
                <a:sym typeface="Arial"/>
              </a:rPr>
              <a:t>(понимает ли)</a:t>
            </a:r>
            <a:br>
              <a:rPr lang="ru-RU" sz="2400" dirty="0">
                <a:solidFill>
                  <a:srgbClr val="000000"/>
                </a:solidFill>
                <a:latin typeface="Arial"/>
                <a:cs typeface="Arial"/>
                <a:sym typeface="Arial"/>
              </a:rPr>
            </a:br>
            <a:r>
              <a:rPr lang="ru-RU" sz="2400" dirty="0">
                <a:solidFill>
                  <a:srgbClr val="000000"/>
                </a:solidFill>
                <a:latin typeface="Arial"/>
                <a:cs typeface="Arial"/>
                <a:sym typeface="Arial"/>
              </a:rPr>
              <a:t>Как они соотносятся?</a:t>
            </a:r>
            <a:endParaRPr lang="ru-RU" sz="1600" dirty="0">
              <a:solidFill>
                <a:srgbClr val="3F3F3F"/>
              </a:solidFill>
              <a:effectLst/>
              <a:latin typeface="Helvetica" pitchFamily="2" charset="0"/>
            </a:endParaRPr>
          </a:p>
          <a:p>
            <a:endParaRPr lang="ru-RU" sz="1600" dirty="0">
              <a:solidFill>
                <a:srgbClr val="3F3F3F"/>
              </a:solidFill>
              <a:effectLst/>
              <a:latin typeface="Helvetica" pitchFamily="2" charset="0"/>
            </a:endParaRPr>
          </a:p>
          <a:p>
            <a:r>
              <a:rPr lang="ru-RU" sz="1600" dirty="0">
                <a:solidFill>
                  <a:srgbClr val="3F3F3F"/>
                </a:solidFill>
                <a:effectLst/>
                <a:latin typeface="Helvetica" pitchFamily="2" charset="0"/>
              </a:rPr>
              <a:t>Энергия: с какой целью интересуетесь?</a:t>
            </a:r>
          </a:p>
          <a:p>
            <a:r>
              <a:rPr lang="ru-RU" sz="1600" dirty="0">
                <a:solidFill>
                  <a:srgbClr val="3F3F3F"/>
                </a:solidFill>
                <a:effectLst/>
                <a:latin typeface="Helvetica" pitchFamily="2" charset="0"/>
              </a:rPr>
              <a:t>Не работает правило «Всё что вы скажете может быть использовано против вас» «Не подкинуть ли тебе ещё задач?»</a:t>
            </a:r>
          </a:p>
          <a:p>
            <a:r>
              <a:rPr lang="ru-RU" sz="1600" dirty="0">
                <a:solidFill>
                  <a:srgbClr val="3F3F3F"/>
                </a:solidFill>
                <a:effectLst/>
                <a:latin typeface="Helvetica" pitchFamily="2" charset="0"/>
              </a:rPr>
              <a:t>Работает правило: мы вместе подумаем что с этим делать.</a:t>
            </a:r>
          </a:p>
          <a:p>
            <a:r>
              <a:rPr lang="ru-RU" sz="1600" dirty="0">
                <a:solidFill>
                  <a:srgbClr val="3F3F3F"/>
                </a:solidFill>
                <a:effectLst/>
                <a:latin typeface="Helvetica" pitchFamily="2" charset="0"/>
              </a:rPr>
              <a:t>На что силы есть однозначно? На что еле хватает сил? А что в последнее время сжирает большую часть энергию?</a:t>
            </a:r>
          </a:p>
          <a:p>
            <a:endParaRPr lang="ru-RU" sz="1600" dirty="0">
              <a:solidFill>
                <a:srgbClr val="3F3F3F"/>
              </a:solidFill>
              <a:effectLst/>
              <a:latin typeface="Helvetica" pitchFamily="2" charset="0"/>
            </a:endParaRPr>
          </a:p>
          <a:p>
            <a:r>
              <a:rPr lang="ru-RU" sz="1600" dirty="0">
                <a:solidFill>
                  <a:srgbClr val="3F3F3F"/>
                </a:solidFill>
                <a:effectLst/>
                <a:latin typeface="Helvetica" pitchFamily="2" charset="0"/>
              </a:rPr>
              <a:t>Компетенции:</a:t>
            </a:r>
          </a:p>
          <a:p>
            <a:r>
              <a:rPr lang="ru-RU" sz="1600" dirty="0">
                <a:solidFill>
                  <a:srgbClr val="3F3F3F"/>
                </a:solidFill>
                <a:effectLst/>
                <a:latin typeface="Helvetica" pitchFamily="2" charset="0"/>
              </a:rPr>
              <a:t>Что уже удаётся, что ты чувствуешь получается классно? Каких умений не хватает, а если бы они были, было бы работать быстрее и легче?</a:t>
            </a:r>
            <a:br>
              <a:rPr lang="ru-RU" sz="1600" dirty="0">
                <a:solidFill>
                  <a:srgbClr val="3F3F3F"/>
                </a:solidFill>
                <a:effectLst/>
                <a:latin typeface="Helvetica" pitchFamily="2" charset="0"/>
              </a:rPr>
            </a:br>
            <a:r>
              <a:rPr lang="ru-RU" sz="1600" dirty="0">
                <a:solidFill>
                  <a:srgbClr val="3F3F3F"/>
                </a:solidFill>
                <a:effectLst/>
                <a:latin typeface="Helvetica" pitchFamily="2" charset="0"/>
              </a:rPr>
              <a:t>План развития, конкретная сложная задача.</a:t>
            </a:r>
            <a:br>
              <a:rPr lang="ru-RU" sz="1600" dirty="0">
                <a:solidFill>
                  <a:srgbClr val="3F3F3F"/>
                </a:solidFill>
                <a:effectLst/>
                <a:latin typeface="Helvetica" pitchFamily="2" charset="0"/>
              </a:rPr>
            </a:br>
            <a:br>
              <a:rPr lang="ru-RU" sz="1600" dirty="0">
                <a:solidFill>
                  <a:srgbClr val="3F3F3F"/>
                </a:solidFill>
                <a:effectLst/>
                <a:latin typeface="Helvetica" pitchFamily="2" charset="0"/>
              </a:rPr>
            </a:br>
            <a:r>
              <a:rPr lang="ru-RU" sz="1600" dirty="0">
                <a:solidFill>
                  <a:srgbClr val="3F3F3F"/>
                </a:solidFill>
                <a:effectLst/>
                <a:latin typeface="Helvetica" pitchFamily="2" charset="0"/>
              </a:rPr>
              <a:t>Мотивация: в целом / относительно конкретной задачи задачи.</a:t>
            </a:r>
            <a:br>
              <a:rPr lang="ru-RU" sz="1600" dirty="0">
                <a:solidFill>
                  <a:srgbClr val="3F3F3F"/>
                </a:solidFill>
                <a:effectLst/>
                <a:latin typeface="Helvetica" pitchFamily="2" charset="0"/>
              </a:rPr>
            </a:br>
            <a:r>
              <a:rPr lang="ru-RU" sz="1600" dirty="0">
                <a:solidFill>
                  <a:srgbClr val="3F3F3F"/>
                </a:solidFill>
                <a:effectLst/>
                <a:latin typeface="Helvetica" pitchFamily="2" charset="0"/>
              </a:rPr>
              <a:t>Вовлечённость — в проект в целом, в командные цели / цели компании в целом.</a:t>
            </a:r>
            <a:br>
              <a:rPr lang="ru-RU" sz="1600" dirty="0">
                <a:solidFill>
                  <a:srgbClr val="3F3F3F"/>
                </a:solidFill>
                <a:effectLst/>
                <a:latin typeface="Helvetica" pitchFamily="2" charset="0"/>
              </a:rPr>
            </a:br>
            <a:r>
              <a:rPr lang="ru-RU" sz="1600" dirty="0">
                <a:solidFill>
                  <a:srgbClr val="3F3F3F"/>
                </a:solidFill>
                <a:effectLst/>
                <a:latin typeface="Helvetica" pitchFamily="2" charset="0"/>
              </a:rPr>
              <a:t>Демотивация — чего не хватает?</a:t>
            </a:r>
            <a:br>
              <a:rPr lang="ru-RU" sz="1600" dirty="0">
                <a:solidFill>
                  <a:srgbClr val="3F3F3F"/>
                </a:solidFill>
                <a:effectLst/>
                <a:latin typeface="Helvetica" pitchFamily="2" charset="0"/>
              </a:rPr>
            </a:br>
            <a:br>
              <a:rPr lang="ru-RU" sz="1600" dirty="0">
                <a:solidFill>
                  <a:srgbClr val="3F3F3F"/>
                </a:solidFill>
                <a:effectLst/>
                <a:latin typeface="Helvetica" pitchFamily="2" charset="0"/>
              </a:rPr>
            </a:br>
            <a:r>
              <a:rPr lang="ru-RU" sz="1600" dirty="0">
                <a:solidFill>
                  <a:srgbClr val="3F3F3F"/>
                </a:solidFill>
                <a:effectLst/>
                <a:latin typeface="Helvetica" pitchFamily="2" charset="0"/>
              </a:rPr>
              <a:t>Зоны ответственности: каких полномочий не хватает? Будущие зоны делегирования. Удобная степень делегирования? Полномочия? Чего добавить? Каких пряников не хватает?</a:t>
            </a:r>
            <a:br>
              <a:rPr lang="ru-RU" sz="1600" dirty="0">
                <a:solidFill>
                  <a:srgbClr val="3F3F3F"/>
                </a:solidFill>
                <a:effectLst/>
                <a:latin typeface="Helvetica" pitchFamily="2" charset="0"/>
              </a:rPr>
            </a:br>
            <a:br>
              <a:rPr lang="ru-RU" sz="1600" dirty="0">
                <a:solidFill>
                  <a:srgbClr val="3F3F3F"/>
                </a:solidFill>
                <a:effectLst/>
                <a:latin typeface="Helvetica" pitchFamily="2" charset="0"/>
              </a:rPr>
            </a:br>
            <a:r>
              <a:rPr lang="ru-RU" sz="1600" dirty="0">
                <a:solidFill>
                  <a:srgbClr val="3F3F3F"/>
                </a:solidFill>
                <a:effectLst/>
                <a:latin typeface="Helvetica" pitchFamily="2" charset="0"/>
              </a:rPr>
              <a:t>Обсудить идею? Конфликт?</a:t>
            </a:r>
            <a:br>
              <a:rPr lang="en-US" sz="1600" dirty="0">
                <a:solidFill>
                  <a:srgbClr val="3F3F3F"/>
                </a:solidFill>
                <a:effectLst/>
                <a:latin typeface="Helvetica" pitchFamily="2" charset="0"/>
              </a:rPr>
            </a:br>
            <a:r>
              <a:rPr lang="ru-RU" sz="1600" dirty="0">
                <a:solidFill>
                  <a:srgbClr val="3F3F3F"/>
                </a:solidFill>
                <a:effectLst/>
                <a:latin typeface="Helvetica" pitchFamily="2" charset="0"/>
              </a:rPr>
              <a:t>Частота встреч: раз в 2 недели.</a:t>
            </a:r>
          </a:p>
        </p:txBody>
      </p:sp>
    </p:spTree>
    <p:extLst>
      <p:ext uri="{BB962C8B-B14F-4D97-AF65-F5344CB8AC3E}">
        <p14:creationId xmlns:p14="http://schemas.microsoft.com/office/powerpoint/2010/main" val="42517180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6" name="Google Shape;346;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dirty="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3" name="Google Shape;353;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dirty="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dirty="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2" name="Google Shape;362;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1" name="Google Shape;411;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1" name="Google Shape;431;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8" name="Google Shape;418;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5" name="Google Shape;425;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4" name="Google Shape;444;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1" name="Google Shape;571;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335583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6" name="Google Shape;456;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3" name="Google Shape;483;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8" name="Google Shape;498;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4" name="Google Shape;514;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r>
              <a:rPr lang="ru-RU" sz="1100" b="0" dirty="0">
                <a:solidFill>
                  <a:schemeClr val="dk1"/>
                </a:solidFill>
                <a:latin typeface="Calibri"/>
                <a:ea typeface="Calibri"/>
                <a:cs typeface="Calibri"/>
                <a:sym typeface="Calibri"/>
              </a:rPr>
              <a:t>Якорь — удерживает в текущем состоянии: стабильность, отдохнуть, удержать то хорошее, что есть. Стабильность, комфорт, благополучие, баланс жизни</a:t>
            </a:r>
          </a:p>
          <a:p>
            <a:pPr marL="158750" marR="0" lvl="0" indent="0" algn="l" rtl="0">
              <a:lnSpc>
                <a:spcPct val="100000"/>
              </a:lnSpc>
              <a:spcBef>
                <a:spcPts val="0"/>
              </a:spcBef>
              <a:spcAft>
                <a:spcPts val="0"/>
              </a:spcAft>
              <a:buClr>
                <a:srgbClr val="000000"/>
              </a:buClr>
              <a:buSzPts val="1100"/>
              <a:buFont typeface="Arial"/>
              <a:buNone/>
            </a:pPr>
            <a:r>
              <a:rPr lang="ru-RU" sz="1100" b="0" dirty="0">
                <a:solidFill>
                  <a:schemeClr val="dk1"/>
                </a:solidFill>
                <a:latin typeface="Calibri"/>
                <a:ea typeface="Calibri"/>
                <a:cs typeface="Calibri"/>
                <a:sym typeface="Calibri"/>
              </a:rPr>
              <a:t>Цели — </a:t>
            </a:r>
          </a:p>
          <a:p>
            <a:pPr marL="158750" marR="0" lvl="0" indent="0" algn="l" rtl="0">
              <a:lnSpc>
                <a:spcPct val="100000"/>
              </a:lnSpc>
              <a:spcBef>
                <a:spcPts val="0"/>
              </a:spcBef>
              <a:spcAft>
                <a:spcPts val="0"/>
              </a:spcAft>
              <a:buClr>
                <a:srgbClr val="000000"/>
              </a:buClr>
              <a:buSzPts val="1100"/>
              <a:buFont typeface="Arial"/>
              <a:buNone/>
            </a:pPr>
            <a:r>
              <a:rPr lang="ru-RU" sz="1100" b="0" dirty="0">
                <a:solidFill>
                  <a:schemeClr val="dk1"/>
                </a:solidFill>
                <a:latin typeface="Calibri"/>
                <a:ea typeface="Calibri"/>
                <a:cs typeface="Calibri"/>
                <a:sym typeface="Calibri"/>
              </a:rPr>
              <a:t>Цели затуманены облаком (часто целей чётких нет)</a:t>
            </a:r>
          </a:p>
          <a:p>
            <a:pPr marL="158750" marR="0" lvl="0" indent="0" algn="l" rtl="0">
              <a:lnSpc>
                <a:spcPct val="100000"/>
              </a:lnSpc>
              <a:spcBef>
                <a:spcPts val="0"/>
              </a:spcBef>
              <a:spcAft>
                <a:spcPts val="0"/>
              </a:spcAft>
              <a:buClr>
                <a:srgbClr val="000000"/>
              </a:buClr>
              <a:buSzPts val="1100"/>
              <a:buFont typeface="Arial"/>
              <a:buNone/>
            </a:pPr>
            <a:r>
              <a:rPr lang="ru-RU" sz="1100" b="0" dirty="0">
                <a:solidFill>
                  <a:schemeClr val="dk1"/>
                </a:solidFill>
                <a:latin typeface="Calibri"/>
                <a:ea typeface="Calibri"/>
                <a:cs typeface="Calibri"/>
                <a:sym typeface="Calibri"/>
              </a:rPr>
              <a:t>Сопротивление — силы, отталкивающие назад от каких-то задач, целей компании / команды</a:t>
            </a:r>
          </a:p>
          <a:p>
            <a:pPr marL="158750" marR="0" lvl="0" indent="0" algn="l" rtl="0">
              <a:lnSpc>
                <a:spcPct val="100000"/>
              </a:lnSpc>
              <a:spcBef>
                <a:spcPts val="0"/>
              </a:spcBef>
              <a:spcAft>
                <a:spcPts val="0"/>
              </a:spcAft>
              <a:buClr>
                <a:srgbClr val="000000"/>
              </a:buClr>
              <a:buSzPts val="1100"/>
              <a:buFont typeface="Arial"/>
              <a:buNone/>
            </a:pPr>
            <a:r>
              <a:rPr lang="ru-RU" sz="1100" b="0" dirty="0">
                <a:solidFill>
                  <a:schemeClr val="dk1"/>
                </a:solidFill>
                <a:latin typeface="Calibri"/>
                <a:ea typeface="Calibri"/>
                <a:cs typeface="Calibri"/>
                <a:sym typeface="Calibri"/>
              </a:rPr>
              <a:t>Общий фон — стрессовые факторы, влияющие на уровень энергии</a:t>
            </a:r>
          </a:p>
          <a:p>
            <a:pPr marL="158750" marR="0" lvl="0" indent="0" algn="l" rtl="0">
              <a:lnSpc>
                <a:spcPct val="100000"/>
              </a:lnSpc>
              <a:spcBef>
                <a:spcPts val="0"/>
              </a:spcBef>
              <a:spcAft>
                <a:spcPts val="0"/>
              </a:spcAft>
              <a:buClr>
                <a:srgbClr val="000000"/>
              </a:buClr>
              <a:buSzPts val="1100"/>
              <a:buFont typeface="Arial"/>
              <a:buNone/>
            </a:pPr>
            <a:endParaRPr lang="ru-RU" sz="1100" b="0" dirty="0">
              <a:solidFill>
                <a:schemeClr val="dk1"/>
              </a:solidFill>
              <a:latin typeface="Calibri"/>
              <a:ea typeface="Calibri"/>
              <a:cs typeface="Calibri"/>
              <a:sym typeface="Calibri"/>
            </a:endParaRPr>
          </a:p>
          <a:p>
            <a:pPr marL="158750" marR="0" lvl="0" indent="0" algn="l" rtl="0">
              <a:lnSpc>
                <a:spcPct val="100000"/>
              </a:lnSpc>
              <a:spcBef>
                <a:spcPts val="0"/>
              </a:spcBef>
              <a:spcAft>
                <a:spcPts val="0"/>
              </a:spcAft>
              <a:buClr>
                <a:srgbClr val="000000"/>
              </a:buClr>
              <a:buSzPts val="1100"/>
              <a:buFont typeface="Arial"/>
              <a:buNone/>
            </a:pPr>
            <a:r>
              <a:rPr lang="ru-RU" sz="1100" b="0" dirty="0">
                <a:solidFill>
                  <a:schemeClr val="dk1"/>
                </a:solidFill>
                <a:latin typeface="Calibri"/>
                <a:ea typeface="Calibri"/>
                <a:cs typeface="Calibri"/>
                <a:sym typeface="Calibri"/>
              </a:rPr>
              <a:t>Баланс сил</a:t>
            </a:r>
          </a:p>
          <a:p>
            <a:pPr marL="158750" marR="0" lvl="0" indent="0" algn="l" rtl="0">
              <a:lnSpc>
                <a:spcPct val="100000"/>
              </a:lnSpc>
              <a:spcBef>
                <a:spcPts val="0"/>
              </a:spcBef>
              <a:spcAft>
                <a:spcPts val="0"/>
              </a:spcAft>
              <a:buClr>
                <a:srgbClr val="000000"/>
              </a:buClr>
              <a:buSzPts val="1100"/>
              <a:buFont typeface="Arial"/>
              <a:buNone/>
            </a:pPr>
            <a:r>
              <a:rPr lang="ru-RU" sz="1100" b="0" dirty="0">
                <a:solidFill>
                  <a:schemeClr val="dk1"/>
                </a:solidFill>
                <a:latin typeface="Calibri"/>
                <a:ea typeface="Calibri"/>
                <a:cs typeface="Calibri"/>
                <a:sym typeface="Calibri"/>
              </a:rPr>
              <a:t>Чем лучше понимаем человека, тем лучше можем управлять</a:t>
            </a:r>
          </a:p>
          <a:p>
            <a:pPr marL="158750" marR="0" lvl="0" indent="0" algn="l" rtl="0">
              <a:lnSpc>
                <a:spcPct val="100000"/>
              </a:lnSpc>
              <a:spcBef>
                <a:spcPts val="0"/>
              </a:spcBef>
              <a:spcAft>
                <a:spcPts val="0"/>
              </a:spcAft>
              <a:buClr>
                <a:srgbClr val="000000"/>
              </a:buClr>
              <a:buSzPts val="1100"/>
              <a:buFont typeface="Arial"/>
              <a:buNone/>
            </a:pPr>
            <a:r>
              <a:rPr lang="ru-RU" sz="1100" b="0" dirty="0">
                <a:solidFill>
                  <a:schemeClr val="dk1"/>
                </a:solidFill>
                <a:latin typeface="Calibri"/>
                <a:ea typeface="Calibri"/>
                <a:cs typeface="Calibri"/>
                <a:sym typeface="Calibri"/>
              </a:rPr>
              <a:t>Можем кормить те силы, которые помогает двигаться вперёд в ту сторону, которая нам интересна</a:t>
            </a:r>
          </a:p>
          <a:p>
            <a:pPr marL="158750" marR="0" lvl="0" indent="0" algn="l" rtl="0">
              <a:lnSpc>
                <a:spcPct val="100000"/>
              </a:lnSpc>
              <a:spcBef>
                <a:spcPts val="0"/>
              </a:spcBef>
              <a:spcAft>
                <a:spcPts val="0"/>
              </a:spcAft>
              <a:buClr>
                <a:srgbClr val="000000"/>
              </a:buClr>
              <a:buSzPts val="1100"/>
              <a:buFont typeface="Arial"/>
              <a:buNone/>
            </a:pPr>
            <a:endParaRPr lang="ru-RU" sz="1100" b="0" dirty="0">
              <a:solidFill>
                <a:schemeClr val="dk1"/>
              </a:solidFill>
              <a:latin typeface="Calibri"/>
              <a:ea typeface="Calibri"/>
              <a:cs typeface="Calibri"/>
              <a:sym typeface="Calibri"/>
            </a:endParaRPr>
          </a:p>
          <a:p>
            <a:pPr marL="158750" marR="0" lvl="0" indent="0" algn="l" rtl="0">
              <a:lnSpc>
                <a:spcPct val="100000"/>
              </a:lnSpc>
              <a:spcBef>
                <a:spcPts val="0"/>
              </a:spcBef>
              <a:spcAft>
                <a:spcPts val="0"/>
              </a:spcAft>
              <a:buClr>
                <a:srgbClr val="000000"/>
              </a:buClr>
              <a:buSzPts val="1100"/>
              <a:buFont typeface="Arial"/>
              <a:buNone/>
            </a:pPr>
            <a:endParaRPr sz="1100" b="0" dirty="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8" name="Google Shape;538;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1" name="Google Shape;551;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8" name="Google Shape;558;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5" name="Google Shape;565;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8" name="Google Shape;718;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86833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1" name="Google Shape;601;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2" name="Google Shape;622;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2" name="Google Shape;652;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 name="Google Shape;21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2" name="Google Shape;662;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6" name="Google Shape;676;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p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6" name="Google Shape;706;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2" name="Google Shape;712;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Google Shape;337;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247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 name="Google Shape;241;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fontAlgn="base"/>
            <a:r>
              <a:rPr lang="ru-RU" b="1" i="0" dirty="0">
                <a:solidFill>
                  <a:srgbClr val="FCFCFC"/>
                </a:solidFill>
                <a:effectLst/>
                <a:latin typeface="inherit"/>
              </a:rPr>
              <a:t>А. Высокий интерес &amp; Низкая компетентность.</a:t>
            </a:r>
            <a:r>
              <a:rPr lang="ru-RU" b="0" i="0" dirty="0">
                <a:solidFill>
                  <a:srgbClr val="FCFCFC"/>
                </a:solidFill>
                <a:effectLst/>
                <a:latin typeface="Montserrat" pitchFamily="2" charset="0"/>
              </a:rPr>
              <a:t> Мы не говорим, что он совсем бестолковый, но он еще не знает очень многих вещей: вашего бизнес домена, ваших процессов и практик, тонкостей ваших инструментов, ваших стандартов и того, как общаться с зарубежными коллегами, особенно индусами.</a:t>
            </a:r>
          </a:p>
          <a:p>
            <a:pPr algn="l" fontAlgn="base"/>
            <a:r>
              <a:rPr lang="ru-RU" b="0" i="0" dirty="0">
                <a:solidFill>
                  <a:srgbClr val="FCFCFC"/>
                </a:solidFill>
                <a:effectLst/>
                <a:latin typeface="Montserrat" pitchFamily="2" charset="0"/>
              </a:rPr>
              <a:t>Но поскольку человеку интересно, он начинает учиться. Читает, пробует, прикручивает, откручивает… У вас было такое, что вы оставались допоздна на своей первой работе, просто из интереса, хотя вам за это не платили дополнительных денег? Вот и он остается. И рано или поздно, если человек обучаемый, он переходит в квадрат:</a:t>
            </a:r>
          </a:p>
          <a:p>
            <a:pPr algn="l" fontAlgn="base"/>
            <a:r>
              <a:rPr lang="en" b="1" i="0" dirty="0">
                <a:solidFill>
                  <a:srgbClr val="FCFCFC"/>
                </a:solidFill>
                <a:effectLst/>
                <a:latin typeface="inherit"/>
              </a:rPr>
              <a:t>B. </a:t>
            </a:r>
            <a:r>
              <a:rPr lang="ru-RU" b="1" i="0" dirty="0">
                <a:solidFill>
                  <a:srgbClr val="FCFCFC"/>
                </a:solidFill>
                <a:effectLst/>
                <a:latin typeface="inherit"/>
              </a:rPr>
              <a:t>Высокий интерес &amp; Высокая компетентность.</a:t>
            </a:r>
            <a:r>
              <a:rPr lang="ru-RU" b="0" i="0" dirty="0">
                <a:solidFill>
                  <a:srgbClr val="FCFCFC"/>
                </a:solidFill>
                <a:effectLst/>
                <a:latin typeface="Montserrat" pitchFamily="2" charset="0"/>
              </a:rPr>
              <a:t> Человек в этом квадрате знает и умеет довольно много, и ему по-прежнему интересно.</a:t>
            </a:r>
          </a:p>
          <a:p>
            <a:pPr algn="l" fontAlgn="base"/>
            <a:r>
              <a:rPr lang="ru-RU" b="0" i="0" dirty="0">
                <a:solidFill>
                  <a:srgbClr val="FCFCFC"/>
                </a:solidFill>
                <a:effectLst/>
                <a:latin typeface="Montserrat" pitchFamily="2" charset="0"/>
              </a:rPr>
              <a:t>Допустим человек сидит в этом проекте, на этой же технологии год, два, три, пять. Что может начать происходить с его интересом? Скорее всего, он может начать спадать, и человек переместится в квадрат:</a:t>
            </a:r>
          </a:p>
          <a:p>
            <a:pPr algn="l" fontAlgn="base"/>
            <a:r>
              <a:rPr lang="en" b="1" i="0" dirty="0">
                <a:solidFill>
                  <a:srgbClr val="FCFCFC"/>
                </a:solidFill>
                <a:effectLst/>
                <a:latin typeface="inherit"/>
              </a:rPr>
              <a:t>C. </a:t>
            </a:r>
            <a:r>
              <a:rPr lang="ru-RU" b="1" i="0" dirty="0">
                <a:solidFill>
                  <a:srgbClr val="FCFCFC"/>
                </a:solidFill>
                <a:effectLst/>
                <a:latin typeface="inherit"/>
              </a:rPr>
              <a:t>Высокая компетентность &amp; Низкий интерес.</a:t>
            </a:r>
            <a:r>
              <a:rPr lang="ru-RU" b="0" i="0" dirty="0">
                <a:solidFill>
                  <a:srgbClr val="FCFCFC"/>
                </a:solidFill>
                <a:effectLst/>
                <a:latin typeface="Montserrat" pitchFamily="2" charset="0"/>
              </a:rPr>
              <a:t> Человек в этом квадрате знает и умеет, возможно, больше всех в команде. Но от работы его начинает подташнивать. А от еще недавно любимых стандартов и инструментов рвет уже со страшной силой.</a:t>
            </a:r>
          </a:p>
          <a:p>
            <a:pPr algn="l" fontAlgn="base"/>
            <a:r>
              <a:rPr lang="ru-RU" b="0" i="0" dirty="0">
                <a:solidFill>
                  <a:srgbClr val="FCFCFC"/>
                </a:solidFill>
                <a:effectLst/>
                <a:latin typeface="Montserrat" pitchFamily="2" charset="0"/>
              </a:rPr>
              <a:t>Что интересно, рамка компетентности постоянно ползет наверх. Отрасль развивается. Появляются новые языки программирования, новые версии стандартов, новые библиотеки. И вроде бы надо посмотреть, но от этого уже настолько тошнит, что себя не заставить.</a:t>
            </a:r>
          </a:p>
          <a:p>
            <a:pPr algn="l" fontAlgn="base"/>
            <a:r>
              <a:rPr lang="ru-RU" b="0" i="0" dirty="0">
                <a:solidFill>
                  <a:srgbClr val="FCFCFC"/>
                </a:solidFill>
                <a:effectLst/>
                <a:latin typeface="Montserrat" pitchFamily="2" charset="0"/>
              </a:rPr>
              <a:t>В этот момент обучение может быть делегировано младшим коллегам со словами: “У меня тут системный взгляд на вещи, а вот молодежи будет полезно покопаться.” После чего человек неминуемо начинает сползать в квадрат:</a:t>
            </a:r>
          </a:p>
          <a:p>
            <a:pPr algn="l" fontAlgn="base"/>
            <a:r>
              <a:rPr lang="en" b="1" i="0" dirty="0">
                <a:solidFill>
                  <a:srgbClr val="FCFCFC"/>
                </a:solidFill>
                <a:effectLst/>
                <a:latin typeface="inherit"/>
              </a:rPr>
              <a:t>D. </a:t>
            </a:r>
            <a:r>
              <a:rPr lang="ru-RU" b="1" i="0" dirty="0">
                <a:solidFill>
                  <a:srgbClr val="FCFCFC"/>
                </a:solidFill>
                <a:effectLst/>
                <a:latin typeface="inherit"/>
              </a:rPr>
              <a:t>Низкая компетентность &amp; Низкий интерес.</a:t>
            </a:r>
            <a:r>
              <a:rPr lang="ru-RU" b="0" i="0" dirty="0">
                <a:solidFill>
                  <a:srgbClr val="FCFCFC"/>
                </a:solidFill>
                <a:effectLst/>
                <a:latin typeface="Montserrat" pitchFamily="2" charset="0"/>
              </a:rPr>
              <a:t> Кто-то назовет это эмоциональным выгоранием. Но точно понятно, что пользы от человека в этом квадрате уже никакой, и самому ему белый свет тоже становится не мил.</a:t>
            </a:r>
          </a:p>
          <a:p>
            <a:pPr algn="l" fontAlgn="base"/>
            <a:endParaRPr lang="ru-RU" b="0" i="0" dirty="0">
              <a:solidFill>
                <a:srgbClr val="FCFCFC"/>
              </a:solidFill>
              <a:effectLst/>
              <a:latin typeface="Montserrat" pitchFamily="2" charset="0"/>
            </a:endParaRPr>
          </a:p>
          <a:p>
            <a:pPr algn="l" fontAlgn="base"/>
            <a:r>
              <a:rPr lang="ru-RU" b="0" i="0" dirty="0">
                <a:solidFill>
                  <a:srgbClr val="FCFCFC"/>
                </a:solidFill>
                <a:effectLst/>
                <a:latin typeface="Montserrat" pitchFamily="2" charset="0"/>
              </a:rPr>
              <a:t>Интерес — один из главных внутренних мотиваторов.</a:t>
            </a:r>
          </a:p>
          <a:p>
            <a:pPr algn="l" fontAlgn="base"/>
            <a:endParaRPr lang="ru-RU" b="0" i="0" dirty="0">
              <a:solidFill>
                <a:srgbClr val="FCFCFC"/>
              </a:solidFill>
              <a:effectLst/>
              <a:latin typeface="Montserrat" pitchFamily="2" charset="0"/>
            </a:endParaRPr>
          </a:p>
          <a:p>
            <a:pPr algn="l" fontAlgn="base"/>
            <a:r>
              <a:rPr lang="ru-RU" b="0" i="0" dirty="0">
                <a:solidFill>
                  <a:srgbClr val="FCFCFC"/>
                </a:solidFill>
                <a:effectLst/>
                <a:latin typeface="Montserrat" pitchFamily="2" charset="0"/>
              </a:rPr>
              <a:t>Если вы себя обнаружили в квадрате </a:t>
            </a:r>
            <a:r>
              <a:rPr lang="en" b="0" i="0" dirty="0">
                <a:solidFill>
                  <a:srgbClr val="FCFCFC"/>
                </a:solidFill>
                <a:effectLst/>
                <a:latin typeface="Montserrat" pitchFamily="2" charset="0"/>
              </a:rPr>
              <a:t>C, </a:t>
            </a:r>
            <a:r>
              <a:rPr lang="ru-RU" b="0" i="0" dirty="0">
                <a:solidFill>
                  <a:srgbClr val="FCFCFC"/>
                </a:solidFill>
                <a:effectLst/>
                <a:latin typeface="Montserrat" pitchFamily="2" charset="0"/>
              </a:rPr>
              <a:t>это не очень хороший знак. Особенно, если вы кем-то руководите.</a:t>
            </a:r>
          </a:p>
          <a:p>
            <a:pPr algn="l" fontAlgn="base"/>
            <a:r>
              <a:rPr lang="ru-RU" b="0" i="0" dirty="0">
                <a:solidFill>
                  <a:srgbClr val="FCFCFC"/>
                </a:solidFill>
                <a:effectLst/>
                <a:latin typeface="Montserrat" pitchFamily="2" charset="0"/>
              </a:rPr>
              <a:t>Если менеджер приходит на работу каждый день с желанием наконец сдохнуть, нельзя ожидать, что люди в команде будут работать с горящими глазами. Люди каким-то мистическим образом считывают состояние лидера команды.</a:t>
            </a:r>
          </a:p>
          <a:p>
            <a:pPr algn="l" fontAlgn="base"/>
            <a:r>
              <a:rPr lang="ru-RU" b="0" i="0" dirty="0">
                <a:solidFill>
                  <a:srgbClr val="FCFCFC"/>
                </a:solidFill>
                <a:effectLst/>
                <a:latin typeface="Montserrat" pitchFamily="2" charset="0"/>
              </a:rPr>
              <a:t>Нужно что-то менять. Прежде всего, отдохнуть, Подумать о своих целях. Почитать об этом хороших книг. Завести какое-то новое хобби, даже не связанное с работой. Съездить на конференцию. Погрузиться в сообщество высокомотивированных профессионалов.</a:t>
            </a:r>
          </a:p>
          <a:p>
            <a:pPr algn="l" fontAlgn="base"/>
            <a:endParaRPr lang="ru-RU" b="0" i="0" dirty="0">
              <a:solidFill>
                <a:srgbClr val="FCFCFC"/>
              </a:solidFill>
              <a:effectLst/>
              <a:latin typeface="Montserrat" pitchFamily="2" charset="0"/>
            </a:endParaRPr>
          </a:p>
          <a:p>
            <a:pPr algn="l" fontAlgn="base"/>
            <a:r>
              <a:rPr lang="ru-RU" b="0" i="0" dirty="0">
                <a:solidFill>
                  <a:srgbClr val="FCFCFC"/>
                </a:solidFill>
                <a:effectLst/>
                <a:latin typeface="Montserrat" pitchFamily="2" charset="0"/>
              </a:rPr>
              <a:t>Во-вторых, важно придерживаться пары простых принципов:</a:t>
            </a:r>
          </a:p>
          <a:p>
            <a:pPr algn="l" fontAlgn="base"/>
            <a:r>
              <a:rPr lang="ru-RU" b="1" i="0" dirty="0">
                <a:solidFill>
                  <a:srgbClr val="FCFCFC"/>
                </a:solidFill>
                <a:effectLst/>
                <a:latin typeface="inherit"/>
              </a:rPr>
              <a:t>1. Объясните зачем вы просите это сделать. Л</a:t>
            </a:r>
            <a:r>
              <a:rPr lang="ru-RU" b="0" i="0" dirty="0">
                <a:solidFill>
                  <a:srgbClr val="FCFCFC"/>
                </a:solidFill>
                <a:effectLst/>
                <a:latin typeface="Montserrat" pitchFamily="2" charset="0"/>
              </a:rPr>
              <a:t>учше заранее проговорить, зачем вы это делаете. Что вы сейчас не ищете кого расстрелять. Что вы хотите лучше понимать, кто как себя ощущает на работе, чтобы вы понимали, что вы можете с этим сделать и как кому помочь. Что:</a:t>
            </a:r>
          </a:p>
          <a:p>
            <a:pPr algn="l" fontAlgn="base"/>
            <a:r>
              <a:rPr lang="ru-RU" b="1" i="0" dirty="0">
                <a:solidFill>
                  <a:srgbClr val="FCFCFC"/>
                </a:solidFill>
                <a:effectLst/>
                <a:latin typeface="inherit"/>
              </a:rPr>
              <a:t>2. Заполнение матрицы — повод для разговора.</a:t>
            </a:r>
            <a:r>
              <a:rPr lang="ru-RU" b="0" i="0" dirty="0">
                <a:solidFill>
                  <a:srgbClr val="FCFCFC"/>
                </a:solidFill>
                <a:effectLst/>
                <a:latin typeface="Montserrat" pitchFamily="2" charset="0"/>
              </a:rPr>
              <a:t> Это не приговор, ни в коей мере. Это просто повод узнать, интересно ли человеку то, чем он сейчас занимается. И что ему интересно. Чтобы вы с вашего уровня и в рамках ваших полномочий понимали, можете вы это человеку дать или нет.</a:t>
            </a:r>
          </a:p>
          <a:p>
            <a:pPr algn="l" fontAlgn="base"/>
            <a:r>
              <a:rPr lang="ru-RU" b="0" i="0" dirty="0">
                <a:solidFill>
                  <a:srgbClr val="FCFCFC"/>
                </a:solidFill>
                <a:effectLst/>
                <a:latin typeface="Montserrat" pitchFamily="2" charset="0"/>
              </a:rPr>
              <a:t>Разговор на тему интересов человека — сильный мотиватор.</a:t>
            </a:r>
          </a:p>
          <a:p>
            <a:pPr algn="l" fontAlgn="base"/>
            <a:endParaRPr lang="ru-RU" b="0" i="0" dirty="0">
              <a:solidFill>
                <a:srgbClr val="FCFCFC"/>
              </a:solidFill>
              <a:effectLst/>
              <a:latin typeface="Montserrat" pitchFamily="2" charset="0"/>
            </a:endParaRPr>
          </a:p>
          <a:p>
            <a:pPr algn="l" fontAlgn="base"/>
            <a:r>
              <a:rPr lang="ru-RU" b="0" i="0" dirty="0">
                <a:solidFill>
                  <a:srgbClr val="FCFCFC"/>
                </a:solidFill>
                <a:effectLst/>
                <a:latin typeface="Montserrat" pitchFamily="2" charset="0"/>
              </a:rPr>
              <a:t>Является ли эта матрица единственным достаточным инструментом для работы с внутренней мотивацией людей? 100% нет. Гораздо важнее регулярно общаться с людьми на тему их состояния и интересов. Проводить регулярные (хотя бы раз в две недели) встречи один на один.</a:t>
            </a:r>
          </a:p>
          <a:p>
            <a:pPr algn="l" fontAlgn="base"/>
            <a:r>
              <a:rPr lang="ru-RU" b="0" i="0" dirty="0">
                <a:solidFill>
                  <a:srgbClr val="FCFCFC"/>
                </a:solidFill>
                <a:effectLst/>
                <a:latin typeface="Montserrat" pitchFamily="2" charset="0"/>
              </a:rPr>
              <a:t>Гораздо важнее делать то, что вы обещаете, нарабатывая кредит доверия. А инструментов для этого может быть великое множество. Матрица интереса и компетентности — один из них, простой в понимании и применении.</a:t>
            </a:r>
          </a:p>
          <a:p>
            <a:pPr algn="l" fontAlgn="base"/>
            <a:r>
              <a:rPr lang="ru-RU" b="0" i="0" dirty="0">
                <a:solidFill>
                  <a:srgbClr val="FCFCFC"/>
                </a:solidFill>
                <a:effectLst/>
                <a:latin typeface="Montserrat" pitchFamily="2" charset="0"/>
              </a:rPr>
              <a:t>Может ли так оказаться, что вы не можете дать человеку то, что ему интересно? Конечно.</a:t>
            </a:r>
          </a:p>
          <a:p>
            <a:pPr algn="l" fontAlgn="base"/>
            <a:r>
              <a:rPr lang="ru-RU" b="0" i="0" dirty="0">
                <a:solidFill>
                  <a:srgbClr val="FCFCFC"/>
                </a:solidFill>
                <a:effectLst/>
                <a:latin typeface="Montserrat" pitchFamily="2" charset="0"/>
              </a:rPr>
              <a:t>Но в этом случае вы либо договоритесь, что эта ситуация его и вас устраивает (работа для него является некой базой, обеспечивающей стабильность, а для вас — он обеспечивает нужный уровень качества работы), либо вы сможете спланировать выход человека из проекта. Спланировать выход человек из проекта — вполне устойчивое решение.</a:t>
            </a:r>
          </a:p>
          <a:p>
            <a:pPr marL="0" lvl="0" indent="0" algn="l" rtl="0">
              <a:spcBef>
                <a:spcPts val="0"/>
              </a:spcBef>
              <a:spcAft>
                <a:spcPts val="0"/>
              </a:spcAft>
              <a:buNone/>
            </a:pPr>
            <a:endParaRPr dirty="0"/>
          </a:p>
        </p:txBody>
      </p:sp>
      <p:sp>
        <p:nvSpPr>
          <p:cNvPr id="248" name="Google Shape;24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3" name="Google Shape;283;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0BB489D-1107-9C51-1594-3B58E2D412E0}"/>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0D782043-574C-6049-1AD4-3147A94CFD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D0CEAA82-CC87-2D6F-18BA-0FA56907B3E1}"/>
              </a:ext>
            </a:extLst>
          </p:cNvPr>
          <p:cNvSpPr>
            <a:spLocks noGrp="1"/>
          </p:cNvSpPr>
          <p:nvPr>
            <p:ph type="dt" sz="half" idx="10"/>
          </p:nvPr>
        </p:nvSpPr>
        <p:spPr/>
        <p:txBody>
          <a:bodyPr/>
          <a:lstStyle/>
          <a:p>
            <a:fld id="{7D4B5FB6-DF5D-AA47-9F12-B253EA5879F2}" type="datetimeFigureOut">
              <a:rPr lang="ru-RU" smtClean="0"/>
              <a:t>03.05.2023</a:t>
            </a:fld>
            <a:endParaRPr lang="ru-RU"/>
          </a:p>
        </p:txBody>
      </p:sp>
      <p:sp>
        <p:nvSpPr>
          <p:cNvPr id="5" name="Нижний колонтитул 4">
            <a:extLst>
              <a:ext uri="{FF2B5EF4-FFF2-40B4-BE49-F238E27FC236}">
                <a16:creationId xmlns:a16="http://schemas.microsoft.com/office/drawing/2014/main" id="{F4DB854E-8DE5-A419-4665-935584D050D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E9C399F-419F-4E1F-5895-56E2FBC66EB6}"/>
              </a:ext>
            </a:extLst>
          </p:cNvPr>
          <p:cNvSpPr>
            <a:spLocks noGrp="1"/>
          </p:cNvSpPr>
          <p:nvPr>
            <p:ph type="sldNum" sz="quarter" idx="12"/>
          </p:nvPr>
        </p:nvSpPr>
        <p:spPr/>
        <p:txBody>
          <a:bodyPr/>
          <a:lstStyle/>
          <a:p>
            <a:fld id="{2EB80A8B-2BDC-BC4B-B389-780BD28ECA73}" type="slidenum">
              <a:rPr lang="ru-RU" smtClean="0"/>
              <a:t>‹#›</a:t>
            </a:fld>
            <a:endParaRPr lang="ru-RU"/>
          </a:p>
        </p:txBody>
      </p:sp>
    </p:spTree>
    <p:extLst>
      <p:ext uri="{BB962C8B-B14F-4D97-AF65-F5344CB8AC3E}">
        <p14:creationId xmlns:p14="http://schemas.microsoft.com/office/powerpoint/2010/main" val="247347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74C41CB-52E1-B4D7-59F3-BDAA24D6B60E}"/>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E789D6B2-30B1-5503-4ECD-63CBFD9A9D62}"/>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5D1E65B-1F51-6690-213A-4CFC0932C8B7}"/>
              </a:ext>
            </a:extLst>
          </p:cNvPr>
          <p:cNvSpPr>
            <a:spLocks noGrp="1"/>
          </p:cNvSpPr>
          <p:nvPr>
            <p:ph type="dt" sz="half" idx="10"/>
          </p:nvPr>
        </p:nvSpPr>
        <p:spPr/>
        <p:txBody>
          <a:bodyPr/>
          <a:lstStyle/>
          <a:p>
            <a:fld id="{7D4B5FB6-DF5D-AA47-9F12-B253EA5879F2}" type="datetimeFigureOut">
              <a:rPr lang="ru-RU" smtClean="0"/>
              <a:t>03.05.2023</a:t>
            </a:fld>
            <a:endParaRPr lang="ru-RU"/>
          </a:p>
        </p:txBody>
      </p:sp>
      <p:sp>
        <p:nvSpPr>
          <p:cNvPr id="5" name="Нижний колонтитул 4">
            <a:extLst>
              <a:ext uri="{FF2B5EF4-FFF2-40B4-BE49-F238E27FC236}">
                <a16:creationId xmlns:a16="http://schemas.microsoft.com/office/drawing/2014/main" id="{2740ED24-6420-09F2-A79E-70770EFB278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E1EE2FFF-DCC1-242E-F79E-3ACE194B6F92}"/>
              </a:ext>
            </a:extLst>
          </p:cNvPr>
          <p:cNvSpPr>
            <a:spLocks noGrp="1"/>
          </p:cNvSpPr>
          <p:nvPr>
            <p:ph type="sldNum" sz="quarter" idx="12"/>
          </p:nvPr>
        </p:nvSpPr>
        <p:spPr/>
        <p:txBody>
          <a:bodyPr/>
          <a:lstStyle/>
          <a:p>
            <a:fld id="{2EB80A8B-2BDC-BC4B-B389-780BD28ECA73}" type="slidenum">
              <a:rPr lang="ru-RU" smtClean="0"/>
              <a:t>‹#›</a:t>
            </a:fld>
            <a:endParaRPr lang="ru-RU"/>
          </a:p>
        </p:txBody>
      </p:sp>
    </p:spTree>
    <p:extLst>
      <p:ext uri="{BB962C8B-B14F-4D97-AF65-F5344CB8AC3E}">
        <p14:creationId xmlns:p14="http://schemas.microsoft.com/office/powerpoint/2010/main" val="2638790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7FD56F6C-34F3-5C5A-76AA-EADA0D784724}"/>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E2CEF33A-456E-E6B0-411C-5A3AA0316FFF}"/>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35CD2244-196D-C401-2161-AA9FB8184A4C}"/>
              </a:ext>
            </a:extLst>
          </p:cNvPr>
          <p:cNvSpPr>
            <a:spLocks noGrp="1"/>
          </p:cNvSpPr>
          <p:nvPr>
            <p:ph type="dt" sz="half" idx="10"/>
          </p:nvPr>
        </p:nvSpPr>
        <p:spPr/>
        <p:txBody>
          <a:bodyPr/>
          <a:lstStyle/>
          <a:p>
            <a:fld id="{7D4B5FB6-DF5D-AA47-9F12-B253EA5879F2}" type="datetimeFigureOut">
              <a:rPr lang="ru-RU" smtClean="0"/>
              <a:t>03.05.2023</a:t>
            </a:fld>
            <a:endParaRPr lang="ru-RU"/>
          </a:p>
        </p:txBody>
      </p:sp>
      <p:sp>
        <p:nvSpPr>
          <p:cNvPr id="5" name="Нижний колонтитул 4">
            <a:extLst>
              <a:ext uri="{FF2B5EF4-FFF2-40B4-BE49-F238E27FC236}">
                <a16:creationId xmlns:a16="http://schemas.microsoft.com/office/drawing/2014/main" id="{CD6EB2EF-84E5-E6CD-B380-786596FE0FA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5836F49C-D5F9-701B-E48B-0B5F35544898}"/>
              </a:ext>
            </a:extLst>
          </p:cNvPr>
          <p:cNvSpPr>
            <a:spLocks noGrp="1"/>
          </p:cNvSpPr>
          <p:nvPr>
            <p:ph type="sldNum" sz="quarter" idx="12"/>
          </p:nvPr>
        </p:nvSpPr>
        <p:spPr/>
        <p:txBody>
          <a:bodyPr/>
          <a:lstStyle/>
          <a:p>
            <a:fld id="{2EB80A8B-2BDC-BC4B-B389-780BD28ECA73}" type="slidenum">
              <a:rPr lang="ru-RU" smtClean="0"/>
              <a:t>‹#›</a:t>
            </a:fld>
            <a:endParaRPr lang="ru-RU"/>
          </a:p>
        </p:txBody>
      </p:sp>
    </p:spTree>
    <p:extLst>
      <p:ext uri="{BB962C8B-B14F-4D97-AF65-F5344CB8AC3E}">
        <p14:creationId xmlns:p14="http://schemas.microsoft.com/office/powerpoint/2010/main" val="36901526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79"/>
        <p:cNvGrpSpPr/>
        <p:nvPr/>
      </p:nvGrpSpPr>
      <p:grpSpPr>
        <a:xfrm>
          <a:off x="0" y="0"/>
          <a:ext cx="0" cy="0"/>
          <a:chOff x="0" y="0"/>
          <a:chExt cx="0" cy="0"/>
        </a:xfrm>
      </p:grpSpPr>
      <p:sp>
        <p:nvSpPr>
          <p:cNvPr id="80" name="Google Shape;80;p66"/>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1" name="Google Shape;81;p66"/>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gn="l">
              <a:lnSpc>
                <a:spcPct val="90000"/>
              </a:lnSpc>
              <a:spcBef>
                <a:spcPts val="0"/>
              </a:spcBef>
              <a:spcAft>
                <a:spcPts val="0"/>
              </a:spcAft>
              <a:buSzPts val="1800"/>
              <a:buChar char="●"/>
              <a:defRPr/>
            </a:lvl1pPr>
            <a:lvl2pPr marL="914400" lvl="1" indent="-317500" algn="l">
              <a:lnSpc>
                <a:spcPct val="90000"/>
              </a:lnSpc>
              <a:spcBef>
                <a:spcPts val="2133"/>
              </a:spcBef>
              <a:spcAft>
                <a:spcPts val="0"/>
              </a:spcAft>
              <a:buSzPts val="1400"/>
              <a:buChar char="○"/>
              <a:defRPr/>
            </a:lvl2pPr>
            <a:lvl3pPr marL="1371600" lvl="2" indent="-317500" algn="l">
              <a:lnSpc>
                <a:spcPct val="90000"/>
              </a:lnSpc>
              <a:spcBef>
                <a:spcPts val="2133"/>
              </a:spcBef>
              <a:spcAft>
                <a:spcPts val="0"/>
              </a:spcAft>
              <a:buSzPts val="1400"/>
              <a:buChar char="■"/>
              <a:defRPr/>
            </a:lvl3pPr>
            <a:lvl4pPr marL="1828800" lvl="3" indent="-317500" algn="l">
              <a:lnSpc>
                <a:spcPct val="90000"/>
              </a:lnSpc>
              <a:spcBef>
                <a:spcPts val="2133"/>
              </a:spcBef>
              <a:spcAft>
                <a:spcPts val="0"/>
              </a:spcAft>
              <a:buSzPts val="1400"/>
              <a:buChar char="●"/>
              <a:defRPr/>
            </a:lvl4pPr>
            <a:lvl5pPr marL="2286000" lvl="4" indent="-317500" algn="l">
              <a:lnSpc>
                <a:spcPct val="90000"/>
              </a:lnSpc>
              <a:spcBef>
                <a:spcPts val="2133"/>
              </a:spcBef>
              <a:spcAft>
                <a:spcPts val="0"/>
              </a:spcAft>
              <a:buSzPts val="1400"/>
              <a:buChar char="○"/>
              <a:defRPr/>
            </a:lvl5pPr>
            <a:lvl6pPr marL="2743200" lvl="5" indent="-317500" algn="l">
              <a:lnSpc>
                <a:spcPct val="90000"/>
              </a:lnSpc>
              <a:spcBef>
                <a:spcPts val="2133"/>
              </a:spcBef>
              <a:spcAft>
                <a:spcPts val="0"/>
              </a:spcAft>
              <a:buSzPts val="1400"/>
              <a:buChar char="■"/>
              <a:defRPr/>
            </a:lvl6pPr>
            <a:lvl7pPr marL="3200400" lvl="6" indent="-317500" algn="l">
              <a:lnSpc>
                <a:spcPct val="90000"/>
              </a:lnSpc>
              <a:spcBef>
                <a:spcPts val="2133"/>
              </a:spcBef>
              <a:spcAft>
                <a:spcPts val="0"/>
              </a:spcAft>
              <a:buSzPts val="1400"/>
              <a:buChar char="●"/>
              <a:defRPr/>
            </a:lvl7pPr>
            <a:lvl8pPr marL="3657600" lvl="7" indent="-317500" algn="l">
              <a:lnSpc>
                <a:spcPct val="90000"/>
              </a:lnSpc>
              <a:spcBef>
                <a:spcPts val="2133"/>
              </a:spcBef>
              <a:spcAft>
                <a:spcPts val="0"/>
              </a:spcAft>
              <a:buSzPts val="1400"/>
              <a:buChar char="○"/>
              <a:defRPr/>
            </a:lvl8pPr>
            <a:lvl9pPr marL="4114800" lvl="8" indent="-317500" algn="l">
              <a:lnSpc>
                <a:spcPct val="90000"/>
              </a:lnSpc>
              <a:spcBef>
                <a:spcPts val="2133"/>
              </a:spcBef>
              <a:spcAft>
                <a:spcPts val="2133"/>
              </a:spcAft>
              <a:buSzPts val="1400"/>
              <a:buChar char="■"/>
              <a:defRPr/>
            </a:lvl9pPr>
          </a:lstStyle>
          <a:p>
            <a:endParaRPr/>
          </a:p>
        </p:txBody>
      </p:sp>
      <p:sp>
        <p:nvSpPr>
          <p:cNvPr id="82" name="Google Shape;82;p6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extLst>
      <p:ext uri="{BB962C8B-B14F-4D97-AF65-F5344CB8AC3E}">
        <p14:creationId xmlns:p14="http://schemas.microsoft.com/office/powerpoint/2010/main" val="16032800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ull size 1 container">
  <p:cSld name="Full size 1 container">
    <p:spTree>
      <p:nvGrpSpPr>
        <p:cNvPr id="1" name="Shape 83"/>
        <p:cNvGrpSpPr/>
        <p:nvPr/>
      </p:nvGrpSpPr>
      <p:grpSpPr>
        <a:xfrm>
          <a:off x="0" y="0"/>
          <a:ext cx="0" cy="0"/>
          <a:chOff x="0" y="0"/>
          <a:chExt cx="0" cy="0"/>
        </a:xfrm>
      </p:grpSpPr>
      <p:sp>
        <p:nvSpPr>
          <p:cNvPr id="84" name="Google Shape;84;p6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67"/>
          <p:cNvSpPr txBox="1">
            <a:spLocks noGrp="1"/>
          </p:cNvSpPr>
          <p:nvPr>
            <p:ph type="body" idx="1"/>
          </p:nvPr>
        </p:nvSpPr>
        <p:spPr>
          <a:xfrm>
            <a:off x="382589" y="1196976"/>
            <a:ext cx="11458575" cy="5008563"/>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a:latin typeface="Arial"/>
                <a:ea typeface="Arial"/>
                <a:cs typeface="Arial"/>
                <a:sym typeface="Arial"/>
              </a:defRPr>
            </a:lvl1pPr>
            <a:lvl2pPr marL="914400" lvl="1" indent="-381000" algn="l">
              <a:lnSpc>
                <a:spcPct val="90000"/>
              </a:lnSpc>
              <a:spcBef>
                <a:spcPts val="500"/>
              </a:spcBef>
              <a:spcAft>
                <a:spcPts val="0"/>
              </a:spcAft>
              <a:buSzPts val="2400"/>
              <a:buChar char="•"/>
              <a:defRPr>
                <a:latin typeface="Arial"/>
                <a:ea typeface="Arial"/>
                <a:cs typeface="Arial"/>
                <a:sym typeface="Arial"/>
              </a:defRPr>
            </a:lvl2pPr>
            <a:lvl3pPr marL="1371600" lvl="2" indent="-355600" algn="l">
              <a:lnSpc>
                <a:spcPct val="90000"/>
              </a:lnSpc>
              <a:spcBef>
                <a:spcPts val="500"/>
              </a:spcBef>
              <a:spcAft>
                <a:spcPts val="0"/>
              </a:spcAft>
              <a:buSzPts val="2000"/>
              <a:buChar char="•"/>
              <a:defRPr>
                <a:latin typeface="Arial"/>
                <a:ea typeface="Arial"/>
                <a:cs typeface="Arial"/>
                <a:sym typeface="Arial"/>
              </a:defRPr>
            </a:lvl3pPr>
            <a:lvl4pPr marL="1828800" lvl="3" indent="-342900" algn="l">
              <a:lnSpc>
                <a:spcPct val="90000"/>
              </a:lnSpc>
              <a:spcBef>
                <a:spcPts val="500"/>
              </a:spcBef>
              <a:spcAft>
                <a:spcPts val="0"/>
              </a:spcAft>
              <a:buSzPts val="1800"/>
              <a:buChar char="•"/>
              <a:defRPr>
                <a:latin typeface="Arial"/>
                <a:ea typeface="Arial"/>
                <a:cs typeface="Arial"/>
                <a:sym typeface="Arial"/>
              </a:defRPr>
            </a:lvl4pPr>
            <a:lvl5pPr marL="2286000" lvl="4" indent="-342900" algn="l">
              <a:lnSpc>
                <a:spcPct val="90000"/>
              </a:lnSpc>
              <a:spcBef>
                <a:spcPts val="500"/>
              </a:spcBef>
              <a:spcAft>
                <a:spcPts val="0"/>
              </a:spcAft>
              <a:buSzPts val="1800"/>
              <a:buChar char="•"/>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705978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734E944-498B-7B91-9AE1-C88AA54EC626}"/>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35972AE9-88EB-19BE-1835-6A9C6289C005}"/>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2E661398-73B1-39F8-5F24-E1E55707DD2C}"/>
              </a:ext>
            </a:extLst>
          </p:cNvPr>
          <p:cNvSpPr>
            <a:spLocks noGrp="1"/>
          </p:cNvSpPr>
          <p:nvPr>
            <p:ph type="dt" sz="half" idx="10"/>
          </p:nvPr>
        </p:nvSpPr>
        <p:spPr/>
        <p:txBody>
          <a:bodyPr/>
          <a:lstStyle/>
          <a:p>
            <a:fld id="{7D4B5FB6-DF5D-AA47-9F12-B253EA5879F2}" type="datetimeFigureOut">
              <a:rPr lang="ru-RU" smtClean="0"/>
              <a:t>03.05.2023</a:t>
            </a:fld>
            <a:endParaRPr lang="ru-RU"/>
          </a:p>
        </p:txBody>
      </p:sp>
      <p:sp>
        <p:nvSpPr>
          <p:cNvPr id="5" name="Нижний колонтитул 4">
            <a:extLst>
              <a:ext uri="{FF2B5EF4-FFF2-40B4-BE49-F238E27FC236}">
                <a16:creationId xmlns:a16="http://schemas.microsoft.com/office/drawing/2014/main" id="{CC56EE3E-5D1B-695C-B948-AABCCC66C328}"/>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36D07AC-F0E8-5815-2003-7BF8CD02F45C}"/>
              </a:ext>
            </a:extLst>
          </p:cNvPr>
          <p:cNvSpPr>
            <a:spLocks noGrp="1"/>
          </p:cNvSpPr>
          <p:nvPr>
            <p:ph type="sldNum" sz="quarter" idx="12"/>
          </p:nvPr>
        </p:nvSpPr>
        <p:spPr/>
        <p:txBody>
          <a:bodyPr/>
          <a:lstStyle/>
          <a:p>
            <a:fld id="{2EB80A8B-2BDC-BC4B-B389-780BD28ECA73}" type="slidenum">
              <a:rPr lang="ru-RU" smtClean="0"/>
              <a:t>‹#›</a:t>
            </a:fld>
            <a:endParaRPr lang="ru-RU"/>
          </a:p>
        </p:txBody>
      </p:sp>
    </p:spTree>
    <p:extLst>
      <p:ext uri="{BB962C8B-B14F-4D97-AF65-F5344CB8AC3E}">
        <p14:creationId xmlns:p14="http://schemas.microsoft.com/office/powerpoint/2010/main" val="1541405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578C38F-90D0-ED5B-7BD8-36F82B3083D6}"/>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BBD426DA-C218-4E2A-2088-C97862A55B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46A5F744-AA35-5925-6923-86DE7564063F}"/>
              </a:ext>
            </a:extLst>
          </p:cNvPr>
          <p:cNvSpPr>
            <a:spLocks noGrp="1"/>
          </p:cNvSpPr>
          <p:nvPr>
            <p:ph type="dt" sz="half" idx="10"/>
          </p:nvPr>
        </p:nvSpPr>
        <p:spPr/>
        <p:txBody>
          <a:bodyPr/>
          <a:lstStyle/>
          <a:p>
            <a:fld id="{7D4B5FB6-DF5D-AA47-9F12-B253EA5879F2}" type="datetimeFigureOut">
              <a:rPr lang="ru-RU" smtClean="0"/>
              <a:t>03.05.2023</a:t>
            </a:fld>
            <a:endParaRPr lang="ru-RU"/>
          </a:p>
        </p:txBody>
      </p:sp>
      <p:sp>
        <p:nvSpPr>
          <p:cNvPr id="5" name="Нижний колонтитул 4">
            <a:extLst>
              <a:ext uri="{FF2B5EF4-FFF2-40B4-BE49-F238E27FC236}">
                <a16:creationId xmlns:a16="http://schemas.microsoft.com/office/drawing/2014/main" id="{CD7787EE-E674-1AC1-258B-9227E27BF269}"/>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079175F9-97D7-5327-52CE-BA52BC9C999A}"/>
              </a:ext>
            </a:extLst>
          </p:cNvPr>
          <p:cNvSpPr>
            <a:spLocks noGrp="1"/>
          </p:cNvSpPr>
          <p:nvPr>
            <p:ph type="sldNum" sz="quarter" idx="12"/>
          </p:nvPr>
        </p:nvSpPr>
        <p:spPr/>
        <p:txBody>
          <a:bodyPr/>
          <a:lstStyle/>
          <a:p>
            <a:fld id="{2EB80A8B-2BDC-BC4B-B389-780BD28ECA73}" type="slidenum">
              <a:rPr lang="ru-RU" smtClean="0"/>
              <a:t>‹#›</a:t>
            </a:fld>
            <a:endParaRPr lang="ru-RU"/>
          </a:p>
        </p:txBody>
      </p:sp>
    </p:spTree>
    <p:extLst>
      <p:ext uri="{BB962C8B-B14F-4D97-AF65-F5344CB8AC3E}">
        <p14:creationId xmlns:p14="http://schemas.microsoft.com/office/powerpoint/2010/main" val="194308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CFB134D-019D-2CAD-39CE-E81071D90A99}"/>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6E3763CA-9156-986D-2363-553A912D2A56}"/>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C66B16C7-C52F-71EF-38D4-C9C631D56567}"/>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6D93308B-AB59-0F54-103A-E9798709A5E2}"/>
              </a:ext>
            </a:extLst>
          </p:cNvPr>
          <p:cNvSpPr>
            <a:spLocks noGrp="1"/>
          </p:cNvSpPr>
          <p:nvPr>
            <p:ph type="dt" sz="half" idx="10"/>
          </p:nvPr>
        </p:nvSpPr>
        <p:spPr/>
        <p:txBody>
          <a:bodyPr/>
          <a:lstStyle/>
          <a:p>
            <a:fld id="{7D4B5FB6-DF5D-AA47-9F12-B253EA5879F2}" type="datetimeFigureOut">
              <a:rPr lang="ru-RU" smtClean="0"/>
              <a:t>03.05.2023</a:t>
            </a:fld>
            <a:endParaRPr lang="ru-RU"/>
          </a:p>
        </p:txBody>
      </p:sp>
      <p:sp>
        <p:nvSpPr>
          <p:cNvPr id="6" name="Нижний колонтитул 5">
            <a:extLst>
              <a:ext uri="{FF2B5EF4-FFF2-40B4-BE49-F238E27FC236}">
                <a16:creationId xmlns:a16="http://schemas.microsoft.com/office/drawing/2014/main" id="{58AC5DD3-1FA3-8363-0FA0-B53808D059D4}"/>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DBD744F4-4C6E-9C34-FDEA-63D6D789271F}"/>
              </a:ext>
            </a:extLst>
          </p:cNvPr>
          <p:cNvSpPr>
            <a:spLocks noGrp="1"/>
          </p:cNvSpPr>
          <p:nvPr>
            <p:ph type="sldNum" sz="quarter" idx="12"/>
          </p:nvPr>
        </p:nvSpPr>
        <p:spPr/>
        <p:txBody>
          <a:bodyPr/>
          <a:lstStyle/>
          <a:p>
            <a:fld id="{2EB80A8B-2BDC-BC4B-B389-780BD28ECA73}" type="slidenum">
              <a:rPr lang="ru-RU" smtClean="0"/>
              <a:t>‹#›</a:t>
            </a:fld>
            <a:endParaRPr lang="ru-RU"/>
          </a:p>
        </p:txBody>
      </p:sp>
    </p:spTree>
    <p:extLst>
      <p:ext uri="{BB962C8B-B14F-4D97-AF65-F5344CB8AC3E}">
        <p14:creationId xmlns:p14="http://schemas.microsoft.com/office/powerpoint/2010/main" val="1420939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2B3D39B-E6C4-7EF2-401B-73E54D97BF87}"/>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11B471F3-3EEF-E0F0-58E3-6AD6050621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5569144F-E9A7-473D-F071-DA0772385096}"/>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93A3C458-CFAC-C70C-BD46-2E7A26208C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CC14678F-92AC-B262-F518-EF089CA3DF54}"/>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A4AAEB67-4267-3552-A8ED-AE3760839619}"/>
              </a:ext>
            </a:extLst>
          </p:cNvPr>
          <p:cNvSpPr>
            <a:spLocks noGrp="1"/>
          </p:cNvSpPr>
          <p:nvPr>
            <p:ph type="dt" sz="half" idx="10"/>
          </p:nvPr>
        </p:nvSpPr>
        <p:spPr/>
        <p:txBody>
          <a:bodyPr/>
          <a:lstStyle/>
          <a:p>
            <a:fld id="{7D4B5FB6-DF5D-AA47-9F12-B253EA5879F2}" type="datetimeFigureOut">
              <a:rPr lang="ru-RU" smtClean="0"/>
              <a:t>03.05.2023</a:t>
            </a:fld>
            <a:endParaRPr lang="ru-RU"/>
          </a:p>
        </p:txBody>
      </p:sp>
      <p:sp>
        <p:nvSpPr>
          <p:cNvPr id="8" name="Нижний колонтитул 7">
            <a:extLst>
              <a:ext uri="{FF2B5EF4-FFF2-40B4-BE49-F238E27FC236}">
                <a16:creationId xmlns:a16="http://schemas.microsoft.com/office/drawing/2014/main" id="{7F996EE4-B3D8-6C0C-B01F-38F078AECD58}"/>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BC003E9E-FA41-35EE-EDA5-5B43E4DEF969}"/>
              </a:ext>
            </a:extLst>
          </p:cNvPr>
          <p:cNvSpPr>
            <a:spLocks noGrp="1"/>
          </p:cNvSpPr>
          <p:nvPr>
            <p:ph type="sldNum" sz="quarter" idx="12"/>
          </p:nvPr>
        </p:nvSpPr>
        <p:spPr/>
        <p:txBody>
          <a:bodyPr/>
          <a:lstStyle/>
          <a:p>
            <a:fld id="{2EB80A8B-2BDC-BC4B-B389-780BD28ECA73}" type="slidenum">
              <a:rPr lang="ru-RU" smtClean="0"/>
              <a:t>‹#›</a:t>
            </a:fld>
            <a:endParaRPr lang="ru-RU"/>
          </a:p>
        </p:txBody>
      </p:sp>
    </p:spTree>
    <p:extLst>
      <p:ext uri="{BB962C8B-B14F-4D97-AF65-F5344CB8AC3E}">
        <p14:creationId xmlns:p14="http://schemas.microsoft.com/office/powerpoint/2010/main" val="2388556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2497876-0690-B2F9-E89D-26EC7E12CE28}"/>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D19A0897-A300-CBD3-5D25-888316F4D5BF}"/>
              </a:ext>
            </a:extLst>
          </p:cNvPr>
          <p:cNvSpPr>
            <a:spLocks noGrp="1"/>
          </p:cNvSpPr>
          <p:nvPr>
            <p:ph type="dt" sz="half" idx="10"/>
          </p:nvPr>
        </p:nvSpPr>
        <p:spPr/>
        <p:txBody>
          <a:bodyPr/>
          <a:lstStyle/>
          <a:p>
            <a:fld id="{7D4B5FB6-DF5D-AA47-9F12-B253EA5879F2}" type="datetimeFigureOut">
              <a:rPr lang="ru-RU" smtClean="0"/>
              <a:t>03.05.2023</a:t>
            </a:fld>
            <a:endParaRPr lang="ru-RU"/>
          </a:p>
        </p:txBody>
      </p:sp>
      <p:sp>
        <p:nvSpPr>
          <p:cNvPr id="4" name="Нижний колонтитул 3">
            <a:extLst>
              <a:ext uri="{FF2B5EF4-FFF2-40B4-BE49-F238E27FC236}">
                <a16:creationId xmlns:a16="http://schemas.microsoft.com/office/drawing/2014/main" id="{CAA35C59-6648-F4C2-4182-0FF9A6990FFF}"/>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5DEA6A4D-7461-4D3D-E99D-A5DF3B9EB621}"/>
              </a:ext>
            </a:extLst>
          </p:cNvPr>
          <p:cNvSpPr>
            <a:spLocks noGrp="1"/>
          </p:cNvSpPr>
          <p:nvPr>
            <p:ph type="sldNum" sz="quarter" idx="12"/>
          </p:nvPr>
        </p:nvSpPr>
        <p:spPr/>
        <p:txBody>
          <a:bodyPr/>
          <a:lstStyle/>
          <a:p>
            <a:fld id="{2EB80A8B-2BDC-BC4B-B389-780BD28ECA73}" type="slidenum">
              <a:rPr lang="ru-RU" smtClean="0"/>
              <a:t>‹#›</a:t>
            </a:fld>
            <a:endParaRPr lang="ru-RU"/>
          </a:p>
        </p:txBody>
      </p:sp>
    </p:spTree>
    <p:extLst>
      <p:ext uri="{BB962C8B-B14F-4D97-AF65-F5344CB8AC3E}">
        <p14:creationId xmlns:p14="http://schemas.microsoft.com/office/powerpoint/2010/main" val="811198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A722EBF1-ED43-8C7F-23D6-E86DFBAC93C6}"/>
              </a:ext>
            </a:extLst>
          </p:cNvPr>
          <p:cNvSpPr>
            <a:spLocks noGrp="1"/>
          </p:cNvSpPr>
          <p:nvPr>
            <p:ph type="dt" sz="half" idx="10"/>
          </p:nvPr>
        </p:nvSpPr>
        <p:spPr/>
        <p:txBody>
          <a:bodyPr/>
          <a:lstStyle/>
          <a:p>
            <a:fld id="{7D4B5FB6-DF5D-AA47-9F12-B253EA5879F2}" type="datetimeFigureOut">
              <a:rPr lang="ru-RU" smtClean="0"/>
              <a:t>03.05.2023</a:t>
            </a:fld>
            <a:endParaRPr lang="ru-RU"/>
          </a:p>
        </p:txBody>
      </p:sp>
      <p:sp>
        <p:nvSpPr>
          <p:cNvPr id="3" name="Нижний колонтитул 2">
            <a:extLst>
              <a:ext uri="{FF2B5EF4-FFF2-40B4-BE49-F238E27FC236}">
                <a16:creationId xmlns:a16="http://schemas.microsoft.com/office/drawing/2014/main" id="{3A0AF504-7F92-87BA-71A0-4DBCB29B9681}"/>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4CB45FA7-4833-685B-D056-17B56330D293}"/>
              </a:ext>
            </a:extLst>
          </p:cNvPr>
          <p:cNvSpPr>
            <a:spLocks noGrp="1"/>
          </p:cNvSpPr>
          <p:nvPr>
            <p:ph type="sldNum" sz="quarter" idx="12"/>
          </p:nvPr>
        </p:nvSpPr>
        <p:spPr/>
        <p:txBody>
          <a:bodyPr/>
          <a:lstStyle/>
          <a:p>
            <a:fld id="{2EB80A8B-2BDC-BC4B-B389-780BD28ECA73}" type="slidenum">
              <a:rPr lang="ru-RU" smtClean="0"/>
              <a:t>‹#›</a:t>
            </a:fld>
            <a:endParaRPr lang="ru-RU"/>
          </a:p>
        </p:txBody>
      </p:sp>
    </p:spTree>
    <p:extLst>
      <p:ext uri="{BB962C8B-B14F-4D97-AF65-F5344CB8AC3E}">
        <p14:creationId xmlns:p14="http://schemas.microsoft.com/office/powerpoint/2010/main" val="19917005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2ACA033-2B0C-9EE6-4B43-38C5D0FF3964}"/>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DC500DA3-6F22-9B56-E845-7D148AABF5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3840007D-C30D-FECF-14AB-05111C1DFF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326B0CB7-AE90-CC11-39B6-2D4BAD2EB674}"/>
              </a:ext>
            </a:extLst>
          </p:cNvPr>
          <p:cNvSpPr>
            <a:spLocks noGrp="1"/>
          </p:cNvSpPr>
          <p:nvPr>
            <p:ph type="dt" sz="half" idx="10"/>
          </p:nvPr>
        </p:nvSpPr>
        <p:spPr/>
        <p:txBody>
          <a:bodyPr/>
          <a:lstStyle/>
          <a:p>
            <a:fld id="{7D4B5FB6-DF5D-AA47-9F12-B253EA5879F2}" type="datetimeFigureOut">
              <a:rPr lang="ru-RU" smtClean="0"/>
              <a:t>03.05.2023</a:t>
            </a:fld>
            <a:endParaRPr lang="ru-RU"/>
          </a:p>
        </p:txBody>
      </p:sp>
      <p:sp>
        <p:nvSpPr>
          <p:cNvPr id="6" name="Нижний колонтитул 5">
            <a:extLst>
              <a:ext uri="{FF2B5EF4-FFF2-40B4-BE49-F238E27FC236}">
                <a16:creationId xmlns:a16="http://schemas.microsoft.com/office/drawing/2014/main" id="{4B4529AC-153E-197E-0326-A9A579CA92D0}"/>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2748856A-F521-C3DB-1C2B-38B28839498E}"/>
              </a:ext>
            </a:extLst>
          </p:cNvPr>
          <p:cNvSpPr>
            <a:spLocks noGrp="1"/>
          </p:cNvSpPr>
          <p:nvPr>
            <p:ph type="sldNum" sz="quarter" idx="12"/>
          </p:nvPr>
        </p:nvSpPr>
        <p:spPr/>
        <p:txBody>
          <a:bodyPr/>
          <a:lstStyle/>
          <a:p>
            <a:fld id="{2EB80A8B-2BDC-BC4B-B389-780BD28ECA73}" type="slidenum">
              <a:rPr lang="ru-RU" smtClean="0"/>
              <a:t>‹#›</a:t>
            </a:fld>
            <a:endParaRPr lang="ru-RU"/>
          </a:p>
        </p:txBody>
      </p:sp>
    </p:spTree>
    <p:extLst>
      <p:ext uri="{BB962C8B-B14F-4D97-AF65-F5344CB8AC3E}">
        <p14:creationId xmlns:p14="http://schemas.microsoft.com/office/powerpoint/2010/main" val="2604106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CFF50FB-7E8A-8FE6-2DB9-1E8E79BF4751}"/>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DF160357-DF55-374E-88FB-FEE70F8259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AAAD26D5-5026-6834-DDB7-BECA44C351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A2D7FA27-6482-8C54-6215-D0EF6B8DA658}"/>
              </a:ext>
            </a:extLst>
          </p:cNvPr>
          <p:cNvSpPr>
            <a:spLocks noGrp="1"/>
          </p:cNvSpPr>
          <p:nvPr>
            <p:ph type="dt" sz="half" idx="10"/>
          </p:nvPr>
        </p:nvSpPr>
        <p:spPr/>
        <p:txBody>
          <a:bodyPr/>
          <a:lstStyle/>
          <a:p>
            <a:fld id="{7D4B5FB6-DF5D-AA47-9F12-B253EA5879F2}" type="datetimeFigureOut">
              <a:rPr lang="ru-RU" smtClean="0"/>
              <a:t>03.05.2023</a:t>
            </a:fld>
            <a:endParaRPr lang="ru-RU"/>
          </a:p>
        </p:txBody>
      </p:sp>
      <p:sp>
        <p:nvSpPr>
          <p:cNvPr id="6" name="Нижний колонтитул 5">
            <a:extLst>
              <a:ext uri="{FF2B5EF4-FFF2-40B4-BE49-F238E27FC236}">
                <a16:creationId xmlns:a16="http://schemas.microsoft.com/office/drawing/2014/main" id="{04BF41B0-7003-DB57-1D36-7823CD527065}"/>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E1B8D91B-2E39-E6D0-A78B-BE08E3875DDD}"/>
              </a:ext>
            </a:extLst>
          </p:cNvPr>
          <p:cNvSpPr>
            <a:spLocks noGrp="1"/>
          </p:cNvSpPr>
          <p:nvPr>
            <p:ph type="sldNum" sz="quarter" idx="12"/>
          </p:nvPr>
        </p:nvSpPr>
        <p:spPr/>
        <p:txBody>
          <a:bodyPr/>
          <a:lstStyle/>
          <a:p>
            <a:fld id="{2EB80A8B-2BDC-BC4B-B389-780BD28ECA73}" type="slidenum">
              <a:rPr lang="ru-RU" smtClean="0"/>
              <a:t>‹#›</a:t>
            </a:fld>
            <a:endParaRPr lang="ru-RU"/>
          </a:p>
        </p:txBody>
      </p:sp>
    </p:spTree>
    <p:extLst>
      <p:ext uri="{BB962C8B-B14F-4D97-AF65-F5344CB8AC3E}">
        <p14:creationId xmlns:p14="http://schemas.microsoft.com/office/powerpoint/2010/main" val="4171274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00C89E1-DDB7-94F3-B42D-8AB6DD25A9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1A04A3FC-DF68-CF75-B017-D233AA440A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6C78DC5-5F06-4956-3477-6E8BC45B66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4B5FB6-DF5D-AA47-9F12-B253EA5879F2}" type="datetimeFigureOut">
              <a:rPr lang="ru-RU" smtClean="0"/>
              <a:t>03.05.2023</a:t>
            </a:fld>
            <a:endParaRPr lang="ru-RU"/>
          </a:p>
        </p:txBody>
      </p:sp>
      <p:sp>
        <p:nvSpPr>
          <p:cNvPr id="5" name="Нижний колонтитул 4">
            <a:extLst>
              <a:ext uri="{FF2B5EF4-FFF2-40B4-BE49-F238E27FC236}">
                <a16:creationId xmlns:a16="http://schemas.microsoft.com/office/drawing/2014/main" id="{2DAB80A9-708D-1DE2-CC9B-EA9F8BC405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C6875320-5C21-B2C9-0E37-41783A9635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B80A8B-2BDC-BC4B-B389-780BD28ECA73}" type="slidenum">
              <a:rPr lang="ru-RU" smtClean="0"/>
              <a:t>‹#›</a:t>
            </a:fld>
            <a:endParaRPr lang="ru-RU"/>
          </a:p>
        </p:txBody>
      </p:sp>
    </p:spTree>
    <p:extLst>
      <p:ext uri="{BB962C8B-B14F-4D97-AF65-F5344CB8AC3E}">
        <p14:creationId xmlns:p14="http://schemas.microsoft.com/office/powerpoint/2010/main" val="457403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7.jp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hyperlink" Target="https://clck.ru/MKTLU"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http://surl.li/cdicn"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35.jpg"/></Relationships>
</file>

<file path=ppt/slides/_rels/slide5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1.xml"/><Relationship Id="rId1" Type="http://schemas.openxmlformats.org/officeDocument/2006/relationships/slideLayout" Target="../slideLayouts/slideLayout12.xml"/><Relationship Id="rId5" Type="http://schemas.openxmlformats.org/officeDocument/2006/relationships/image" Target="../media/image35.jpg"/><Relationship Id="rId4" Type="http://schemas.openxmlformats.org/officeDocument/2006/relationships/image" Target="../media/image37.jp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4325C8-3385-9048-B04F-9DC0CC7175B7}"/>
              </a:ext>
            </a:extLst>
          </p:cNvPr>
          <p:cNvSpPr>
            <a:spLocks noGrp="1"/>
          </p:cNvSpPr>
          <p:nvPr>
            <p:ph type="ctrTitle"/>
          </p:nvPr>
        </p:nvSpPr>
        <p:spPr>
          <a:xfrm>
            <a:off x="1524000" y="1655418"/>
            <a:ext cx="9144000" cy="2908299"/>
          </a:xfrm>
        </p:spPr>
        <p:txBody>
          <a:bodyPr>
            <a:normAutofit/>
          </a:bodyPr>
          <a:lstStyle/>
          <a:p>
            <a:r>
              <a:rPr lang="ru-RU" sz="6600" dirty="0">
                <a:solidFill>
                  <a:schemeClr val="accent5">
                    <a:lumMod val="50000"/>
                  </a:schemeClr>
                </a:solidFill>
              </a:rPr>
              <a:t>Инструменты </a:t>
            </a:r>
            <a:r>
              <a:rPr lang="ru-RU" sz="6600" dirty="0">
                <a:solidFill>
                  <a:srgbClr val="7030A0"/>
                </a:solidFill>
              </a:rPr>
              <a:t>индивидуальной</a:t>
            </a:r>
            <a:r>
              <a:rPr lang="ru-RU" sz="6600" dirty="0">
                <a:solidFill>
                  <a:schemeClr val="accent5">
                    <a:lumMod val="50000"/>
                  </a:schemeClr>
                </a:solidFill>
              </a:rPr>
              <a:t> </a:t>
            </a:r>
            <a:r>
              <a:rPr lang="ru-RU" sz="6600" dirty="0">
                <a:solidFill>
                  <a:srgbClr val="C00000"/>
                </a:solidFill>
              </a:rPr>
              <a:t>работы</a:t>
            </a:r>
            <a:r>
              <a:rPr lang="ru-RU" sz="6600" dirty="0">
                <a:solidFill>
                  <a:schemeClr val="accent5">
                    <a:lumMod val="50000"/>
                  </a:schemeClr>
                </a:solidFill>
              </a:rPr>
              <a:t> с </a:t>
            </a:r>
            <a:r>
              <a:rPr lang="ru-RU" sz="6600" dirty="0">
                <a:solidFill>
                  <a:schemeClr val="accent6">
                    <a:lumMod val="75000"/>
                  </a:schemeClr>
                </a:solidFill>
              </a:rPr>
              <a:t>людьми</a:t>
            </a:r>
          </a:p>
        </p:txBody>
      </p:sp>
      <p:sp>
        <p:nvSpPr>
          <p:cNvPr id="3" name="Подзаголовок 2">
            <a:extLst>
              <a:ext uri="{FF2B5EF4-FFF2-40B4-BE49-F238E27FC236}">
                <a16:creationId xmlns:a16="http://schemas.microsoft.com/office/drawing/2014/main" id="{3F4A239C-2F7B-3443-BF8A-80110565D611}"/>
              </a:ext>
            </a:extLst>
          </p:cNvPr>
          <p:cNvSpPr>
            <a:spLocks noGrp="1"/>
          </p:cNvSpPr>
          <p:nvPr>
            <p:ph type="subTitle" idx="1"/>
          </p:nvPr>
        </p:nvSpPr>
        <p:spPr>
          <a:xfrm>
            <a:off x="1524000" y="4721087"/>
            <a:ext cx="9144000" cy="1461052"/>
          </a:xfrm>
        </p:spPr>
        <p:txBody>
          <a:bodyPr>
            <a:normAutofit/>
          </a:bodyPr>
          <a:lstStyle/>
          <a:p>
            <a:r>
              <a:rPr lang="ru-RU" sz="2800" b="0" i="0" u="none" strike="noStrike" cap="none" dirty="0">
                <a:solidFill>
                  <a:schemeClr val="dk1"/>
                </a:solidFill>
                <a:latin typeface="Montserrat"/>
                <a:ea typeface="Montserrat"/>
                <a:cs typeface="Montserrat"/>
                <a:sym typeface="Montserrat"/>
              </a:rPr>
              <a:t>(мотивация, 1:1)</a:t>
            </a:r>
            <a:endParaRPr lang="ru-RU" dirty="0"/>
          </a:p>
          <a:p>
            <a:endParaRPr lang="en-US" dirty="0"/>
          </a:p>
          <a:p>
            <a:endParaRPr lang="en-US" dirty="0"/>
          </a:p>
        </p:txBody>
      </p:sp>
      <p:pic>
        <p:nvPicPr>
          <p:cNvPr id="5" name="Рисунок 4">
            <a:extLst>
              <a:ext uri="{FF2B5EF4-FFF2-40B4-BE49-F238E27FC236}">
                <a16:creationId xmlns:a16="http://schemas.microsoft.com/office/drawing/2014/main" id="{BE6F0A75-AED9-D548-8F89-06654AE65A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3987" y="181248"/>
            <a:ext cx="3069020" cy="906756"/>
          </a:xfrm>
          <a:prstGeom prst="rect">
            <a:avLst/>
          </a:prstGeom>
        </p:spPr>
      </p:pic>
      <p:sp>
        <p:nvSpPr>
          <p:cNvPr id="6" name="TextBox 5">
            <a:extLst>
              <a:ext uri="{FF2B5EF4-FFF2-40B4-BE49-F238E27FC236}">
                <a16:creationId xmlns:a16="http://schemas.microsoft.com/office/drawing/2014/main" id="{9FC01E9D-0F8C-C342-8B4E-23ECCA7B9B63}"/>
              </a:ext>
            </a:extLst>
          </p:cNvPr>
          <p:cNvSpPr txBox="1"/>
          <p:nvPr/>
        </p:nvSpPr>
        <p:spPr>
          <a:xfrm>
            <a:off x="8118142" y="265294"/>
            <a:ext cx="3742819" cy="369332"/>
          </a:xfrm>
          <a:prstGeom prst="rect">
            <a:avLst/>
          </a:prstGeom>
          <a:noFill/>
        </p:spPr>
        <p:txBody>
          <a:bodyPr wrap="none" rtlCol="0">
            <a:spAutoFit/>
          </a:bodyPr>
          <a:lstStyle/>
          <a:p>
            <a:r>
              <a:rPr lang="ru-RU" dirty="0">
                <a:solidFill>
                  <a:schemeClr val="accent6"/>
                </a:solidFill>
              </a:rPr>
              <a:t>Курс «Менеджмент разработки ПО»</a:t>
            </a:r>
          </a:p>
        </p:txBody>
      </p:sp>
    </p:spTree>
    <p:extLst>
      <p:ext uri="{BB962C8B-B14F-4D97-AF65-F5344CB8AC3E}">
        <p14:creationId xmlns:p14="http://schemas.microsoft.com/office/powerpoint/2010/main" val="1548369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15"/>
          <p:cNvSpPr/>
          <p:nvPr/>
        </p:nvSpPr>
        <p:spPr>
          <a:xfrm>
            <a:off x="453762" y="426262"/>
            <a:ext cx="4028861" cy="5816937"/>
          </a:xfrm>
          <a:prstGeom prst="rect">
            <a:avLst/>
          </a:prstGeom>
          <a:solidFill>
            <a:srgbClr val="FFC000"/>
          </a:solidFill>
          <a:ln w="28575"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ru-RU" sz="3600" dirty="0">
                <a:sym typeface="Montserrat"/>
              </a:rPr>
              <a:t> Наш разговор</a:t>
            </a:r>
            <a:endParaRPr sz="3600" dirty="0"/>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Montserrat"/>
              <a:ea typeface="Montserrat"/>
              <a:cs typeface="Montserrat"/>
              <a:sym typeface="Montserrat"/>
            </a:endParaRPr>
          </a:p>
        </p:txBody>
      </p:sp>
      <p:sp>
        <p:nvSpPr>
          <p:cNvPr id="286" name="Google Shape;286;p15"/>
          <p:cNvSpPr/>
          <p:nvPr/>
        </p:nvSpPr>
        <p:spPr>
          <a:xfrm>
            <a:off x="4482623" y="3566637"/>
            <a:ext cx="7255615" cy="2769949"/>
          </a:xfrm>
          <a:prstGeom prst="rect">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ru-RU" sz="2000" dirty="0">
                <a:sym typeface="Montserrat"/>
              </a:rPr>
              <a:t>«Я буду выяснять, какие планы </a:t>
            </a:r>
            <a:endParaRPr sz="2000" dirty="0"/>
          </a:p>
          <a:p>
            <a:pPr marL="0" marR="0" lvl="0" indent="0" algn="r" rtl="0">
              <a:lnSpc>
                <a:spcPct val="100000"/>
              </a:lnSpc>
              <a:spcBef>
                <a:spcPts val="0"/>
              </a:spcBef>
              <a:spcAft>
                <a:spcPts val="0"/>
              </a:spcAft>
              <a:buNone/>
            </a:pPr>
            <a:r>
              <a:rPr lang="ru-RU" sz="2000" dirty="0">
                <a:sym typeface="Montserrat"/>
              </a:rPr>
              <a:t>у нашей компании по позициям</a:t>
            </a:r>
            <a:endParaRPr sz="2000" dirty="0">
              <a:sym typeface="Montserrat"/>
            </a:endParaRPr>
          </a:p>
          <a:p>
            <a:pPr marL="0" marR="0" lvl="0" indent="0" algn="r" rtl="0">
              <a:lnSpc>
                <a:spcPct val="100000"/>
              </a:lnSpc>
              <a:spcBef>
                <a:spcPts val="0"/>
              </a:spcBef>
              <a:spcAft>
                <a:spcPts val="0"/>
              </a:spcAft>
              <a:buNone/>
            </a:pPr>
            <a:r>
              <a:rPr lang="ru-RU" sz="2000" dirty="0">
                <a:sym typeface="Montserrat"/>
              </a:rPr>
              <a:t>такого уровня, но есть хороший</a:t>
            </a:r>
            <a:endParaRPr sz="2000" dirty="0">
              <a:sym typeface="Montserrat"/>
            </a:endParaRPr>
          </a:p>
          <a:p>
            <a:pPr marL="0" marR="0" lvl="0" indent="0" algn="r" rtl="0">
              <a:lnSpc>
                <a:spcPct val="100000"/>
              </a:lnSpc>
              <a:spcBef>
                <a:spcPts val="0"/>
              </a:spcBef>
              <a:spcAft>
                <a:spcPts val="0"/>
              </a:spcAft>
              <a:buNone/>
            </a:pPr>
            <a:r>
              <a:rPr lang="ru-RU" sz="2000" dirty="0">
                <a:sym typeface="Montserrat"/>
              </a:rPr>
              <a:t>шанс, что появление позиции </a:t>
            </a:r>
            <a:endParaRPr sz="2000" dirty="0"/>
          </a:p>
          <a:p>
            <a:pPr marL="0" marR="0" lvl="0" indent="0" algn="r" rtl="0">
              <a:lnSpc>
                <a:spcPct val="100000"/>
              </a:lnSpc>
              <a:spcBef>
                <a:spcPts val="0"/>
              </a:spcBef>
              <a:spcAft>
                <a:spcPts val="0"/>
              </a:spcAft>
              <a:buNone/>
            </a:pPr>
            <a:r>
              <a:rPr lang="ru-RU" sz="2000" dirty="0">
                <a:sym typeface="Montserrat"/>
              </a:rPr>
              <a:t>будет внезапным»</a:t>
            </a:r>
            <a:endParaRPr sz="2000" dirty="0"/>
          </a:p>
          <a:p>
            <a:pPr marL="0" marR="0" lvl="0" indent="0" algn="r" rtl="0">
              <a:lnSpc>
                <a:spcPct val="100000"/>
              </a:lnSpc>
              <a:spcBef>
                <a:spcPts val="0"/>
              </a:spcBef>
              <a:spcAft>
                <a:spcPts val="0"/>
              </a:spcAft>
              <a:buNone/>
            </a:pPr>
            <a:r>
              <a:rPr lang="ru-RU" sz="2000" dirty="0">
                <a:sym typeface="Montserrat"/>
              </a:rPr>
              <a:t>		(ОСОЗНАННОСТЬ)</a:t>
            </a:r>
            <a:endParaRPr sz="2000" dirty="0"/>
          </a:p>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rgbClr val="000000"/>
              </a:solidFill>
              <a:latin typeface="Montserrat"/>
              <a:ea typeface="Montserrat"/>
              <a:cs typeface="Montserrat"/>
              <a:sym typeface="Montserrat"/>
            </a:endParaRPr>
          </a:p>
          <a:p>
            <a:pPr marL="0" marR="0" lvl="0" indent="0" algn="r" rtl="0">
              <a:lnSpc>
                <a:spcPct val="100000"/>
              </a:lnSpc>
              <a:spcBef>
                <a:spcPts val="0"/>
              </a:spcBef>
              <a:spcAft>
                <a:spcPts val="0"/>
              </a:spcAft>
              <a:buClr>
                <a:srgbClr val="000000"/>
              </a:buClr>
              <a:buSzPts val="1800"/>
              <a:buFont typeface="Arial"/>
              <a:buNone/>
            </a:pPr>
            <a:endParaRPr sz="1800" b="1" i="0" u="none" strike="noStrike" cap="none" dirty="0">
              <a:solidFill>
                <a:srgbClr val="000000"/>
              </a:solidFill>
              <a:latin typeface="Montserrat"/>
              <a:ea typeface="Montserrat"/>
              <a:cs typeface="Montserrat"/>
              <a:sym typeface="Montserrat"/>
            </a:endParaRPr>
          </a:p>
        </p:txBody>
      </p:sp>
      <p:sp>
        <p:nvSpPr>
          <p:cNvPr id="287" name="Google Shape;287;p15"/>
          <p:cNvSpPr/>
          <p:nvPr/>
        </p:nvSpPr>
        <p:spPr>
          <a:xfrm>
            <a:off x="4489498" y="427007"/>
            <a:ext cx="7255615" cy="3108503"/>
          </a:xfrm>
          <a:prstGeom prst="rect">
            <a:avLst/>
          </a:prstGeom>
          <a:solidFill>
            <a:schemeClr val="accent6"/>
          </a:solidFill>
          <a:ln w="28575"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ru-RU" sz="2000" dirty="0">
                <a:sym typeface="Montserrat"/>
              </a:rPr>
              <a:t>Умение разрешать конфликты</a:t>
            </a:r>
            <a:endParaRPr sz="2000" dirty="0"/>
          </a:p>
          <a:p>
            <a:pPr marL="0" marR="0" lvl="0" indent="0" algn="r" rtl="0">
              <a:lnSpc>
                <a:spcPct val="100000"/>
              </a:lnSpc>
              <a:spcBef>
                <a:spcPts val="0"/>
              </a:spcBef>
              <a:spcAft>
                <a:spcPts val="0"/>
              </a:spcAft>
              <a:buClr>
                <a:srgbClr val="000000"/>
              </a:buClr>
              <a:buSzPts val="1800"/>
              <a:buFont typeface="Arial"/>
              <a:buNone/>
            </a:pPr>
            <a:r>
              <a:rPr lang="ru-RU" sz="2000" dirty="0">
                <a:sym typeface="Montserrat"/>
              </a:rPr>
              <a:t>Умение проводить презентации</a:t>
            </a:r>
            <a:endParaRPr sz="2000" dirty="0"/>
          </a:p>
          <a:p>
            <a:pPr marL="0" marR="0" lvl="0" indent="0" algn="r" rtl="0">
              <a:lnSpc>
                <a:spcPct val="100000"/>
              </a:lnSpc>
              <a:spcBef>
                <a:spcPts val="0"/>
              </a:spcBef>
              <a:spcAft>
                <a:spcPts val="0"/>
              </a:spcAft>
              <a:buClr>
                <a:srgbClr val="000000"/>
              </a:buClr>
              <a:buSzPts val="1800"/>
              <a:buFont typeface="Arial"/>
              <a:buNone/>
            </a:pPr>
            <a:r>
              <a:rPr lang="ru-RU" sz="2000" dirty="0">
                <a:sym typeface="Montserrat"/>
              </a:rPr>
              <a:t>Умение письменно общаться</a:t>
            </a:r>
            <a:endParaRPr sz="2000" dirty="0"/>
          </a:p>
          <a:p>
            <a:pPr marL="0" marR="0" lvl="0" indent="0" algn="r" rtl="0">
              <a:lnSpc>
                <a:spcPct val="100000"/>
              </a:lnSpc>
              <a:spcBef>
                <a:spcPts val="0"/>
              </a:spcBef>
              <a:spcAft>
                <a:spcPts val="0"/>
              </a:spcAft>
              <a:buClr>
                <a:srgbClr val="000000"/>
              </a:buClr>
              <a:buSzPts val="1800"/>
              <a:buFont typeface="Arial"/>
              <a:buNone/>
            </a:pPr>
            <a:r>
              <a:rPr lang="ru-RU" sz="2000" dirty="0">
                <a:sym typeface="Montserrat"/>
              </a:rPr>
              <a:t>Планирование проекта</a:t>
            </a:r>
            <a:endParaRPr sz="2000" dirty="0"/>
          </a:p>
          <a:p>
            <a:pPr marL="0" marR="0" lvl="0" indent="0" algn="r" rtl="0">
              <a:lnSpc>
                <a:spcPct val="100000"/>
              </a:lnSpc>
              <a:spcBef>
                <a:spcPts val="0"/>
              </a:spcBef>
              <a:spcAft>
                <a:spcPts val="0"/>
              </a:spcAft>
              <a:buClr>
                <a:srgbClr val="000000"/>
              </a:buClr>
              <a:buSzPts val="1800"/>
              <a:buFont typeface="Arial"/>
              <a:buNone/>
            </a:pPr>
            <a:r>
              <a:rPr lang="ru-RU" sz="2000" dirty="0">
                <a:sym typeface="Montserrat"/>
              </a:rPr>
              <a:t>Управление рисками</a:t>
            </a:r>
            <a:endParaRPr sz="2000" dirty="0"/>
          </a:p>
          <a:p>
            <a:pPr marL="0" marR="0" lvl="0" indent="0" algn="r" rtl="0">
              <a:lnSpc>
                <a:spcPct val="100000"/>
              </a:lnSpc>
              <a:spcBef>
                <a:spcPts val="0"/>
              </a:spcBef>
              <a:spcAft>
                <a:spcPts val="0"/>
              </a:spcAft>
              <a:buClr>
                <a:srgbClr val="000000"/>
              </a:buClr>
              <a:buSzPts val="1800"/>
              <a:buFont typeface="Arial"/>
              <a:buNone/>
            </a:pPr>
            <a:r>
              <a:rPr lang="ru-RU" sz="2000" dirty="0">
                <a:sym typeface="Montserrat"/>
              </a:rPr>
              <a:t>Сдача проекта</a:t>
            </a:r>
            <a:endParaRPr sz="2000" dirty="0"/>
          </a:p>
          <a:p>
            <a:pPr marL="0" marR="0" lvl="0" indent="0" algn="r" rtl="0">
              <a:lnSpc>
                <a:spcPct val="100000"/>
              </a:lnSpc>
              <a:spcBef>
                <a:spcPts val="0"/>
              </a:spcBef>
              <a:spcAft>
                <a:spcPts val="0"/>
              </a:spcAft>
              <a:buClr>
                <a:srgbClr val="000000"/>
              </a:buClr>
              <a:buSzPts val="1800"/>
              <a:buFont typeface="Arial"/>
              <a:buNone/>
            </a:pPr>
            <a:r>
              <a:rPr lang="ru-RU" sz="2000" dirty="0">
                <a:sym typeface="Montserrat"/>
              </a:rPr>
              <a:t>Английский язык (UI)</a:t>
            </a:r>
            <a:endParaRPr sz="2000" dirty="0">
              <a:sym typeface="Montserrat"/>
            </a:endParaRPr>
          </a:p>
          <a:p>
            <a:pPr marL="0" marR="0" lvl="0" indent="0" algn="r" rtl="0">
              <a:lnSpc>
                <a:spcPct val="100000"/>
              </a:lnSpc>
              <a:spcBef>
                <a:spcPts val="0"/>
              </a:spcBef>
              <a:spcAft>
                <a:spcPts val="0"/>
              </a:spcAft>
              <a:buClr>
                <a:srgbClr val="000000"/>
              </a:buClr>
              <a:buSzPts val="1800"/>
              <a:buFont typeface="Arial"/>
              <a:buNone/>
            </a:pPr>
            <a:r>
              <a:rPr lang="ru-RU" sz="2000" dirty="0">
                <a:sym typeface="Montserrat"/>
              </a:rPr>
              <a:t>…</a:t>
            </a:r>
            <a:endParaRPr sz="2000" dirty="0">
              <a:sym typeface="Montserrat"/>
            </a:endParaRPr>
          </a:p>
          <a:p>
            <a:pPr marL="0" marR="0" lvl="0" indent="0" algn="r" rtl="0">
              <a:lnSpc>
                <a:spcPct val="100000"/>
              </a:lnSpc>
              <a:spcBef>
                <a:spcPts val="0"/>
              </a:spcBef>
              <a:spcAft>
                <a:spcPts val="0"/>
              </a:spcAft>
              <a:buClr>
                <a:srgbClr val="000000"/>
              </a:buClr>
              <a:buSzPts val="1800"/>
              <a:buFont typeface="Arial"/>
              <a:buNone/>
            </a:pPr>
            <a:endParaRPr lang="en-US" b="1" dirty="0">
              <a:solidFill>
                <a:srgbClr val="000000"/>
              </a:solidFill>
              <a:latin typeface="Montserrat"/>
              <a:ea typeface="Montserrat"/>
              <a:cs typeface="Montserrat"/>
              <a:sym typeface="Montserrat"/>
            </a:endParaRPr>
          </a:p>
          <a:p>
            <a:pPr marL="0" marR="0" lvl="0" indent="0" algn="r" rtl="0">
              <a:lnSpc>
                <a:spcPct val="100000"/>
              </a:lnSpc>
              <a:spcBef>
                <a:spcPts val="0"/>
              </a:spcBef>
              <a:spcAft>
                <a:spcPts val="0"/>
              </a:spcAft>
              <a:buClr>
                <a:srgbClr val="000000"/>
              </a:buClr>
              <a:buSzPts val="1800"/>
              <a:buFont typeface="Arial"/>
              <a:buNone/>
            </a:pPr>
            <a:endParaRPr sz="1800" b="1" i="0" u="none" strike="noStrike" cap="none" dirty="0">
              <a:solidFill>
                <a:srgbClr val="000000"/>
              </a:solidFill>
              <a:latin typeface="Montserrat"/>
              <a:ea typeface="Montserrat"/>
              <a:cs typeface="Montserrat"/>
              <a:sym typeface="Montserrat"/>
            </a:endParaRPr>
          </a:p>
        </p:txBody>
      </p:sp>
      <p:sp>
        <p:nvSpPr>
          <p:cNvPr id="288" name="Google Shape;288;p15"/>
          <p:cNvSpPr/>
          <p:nvPr/>
        </p:nvSpPr>
        <p:spPr>
          <a:xfrm>
            <a:off x="4007768" y="908720"/>
            <a:ext cx="2808312" cy="2736304"/>
          </a:xfrm>
          <a:prstGeom prst="ellipse">
            <a:avLst/>
          </a:prstGeom>
          <a:solidFill>
            <a:schemeClr val="accent6"/>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500"/>
              <a:buFont typeface="Arial"/>
              <a:buNone/>
            </a:pPr>
            <a:r>
              <a:rPr lang="ru-RU" sz="11500" b="0" i="0" u="none" strike="noStrike" cap="none">
                <a:solidFill>
                  <a:srgbClr val="000000"/>
                </a:solidFill>
                <a:latin typeface="Montserrat"/>
                <a:ea typeface="Montserrat"/>
                <a:cs typeface="Montserrat"/>
                <a:sym typeface="Montserrat"/>
              </a:rPr>
              <a:t>T</a:t>
            </a:r>
            <a:endParaRPr sz="11500" b="0" i="0" u="none" strike="noStrike" cap="none">
              <a:solidFill>
                <a:srgbClr val="000000"/>
              </a:solidFill>
              <a:latin typeface="Montserrat"/>
              <a:ea typeface="Montserrat"/>
              <a:cs typeface="Montserrat"/>
              <a:sym typeface="Montserrat"/>
            </a:endParaRPr>
          </a:p>
        </p:txBody>
      </p:sp>
      <p:sp>
        <p:nvSpPr>
          <p:cNvPr id="289" name="Google Shape;289;p15"/>
          <p:cNvSpPr/>
          <p:nvPr/>
        </p:nvSpPr>
        <p:spPr>
          <a:xfrm>
            <a:off x="3970264" y="3140968"/>
            <a:ext cx="2808312" cy="2736304"/>
          </a:xfrm>
          <a:prstGeom prst="ellipse">
            <a:avLst/>
          </a:prstGeom>
          <a:solidFill>
            <a:schemeClr val="accent3"/>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500"/>
              <a:buFont typeface="Arial"/>
              <a:buNone/>
            </a:pPr>
            <a:r>
              <a:rPr lang="ru-RU" sz="11500" b="0" i="0" u="none" strike="noStrike" cap="none">
                <a:solidFill>
                  <a:srgbClr val="000000"/>
                </a:solidFill>
                <a:latin typeface="Montserrat"/>
                <a:ea typeface="Montserrat"/>
                <a:cs typeface="Montserrat"/>
                <a:sym typeface="Montserrat"/>
              </a:rPr>
              <a:t>O</a:t>
            </a:r>
            <a:endParaRPr sz="11500" b="0" i="0" u="none" strike="noStrike" cap="none">
              <a:solidFill>
                <a:srgbClr val="000000"/>
              </a:solidFill>
              <a:latin typeface="Montserrat"/>
              <a:ea typeface="Montserrat"/>
              <a:cs typeface="Montserrat"/>
              <a:sym typeface="Montserrat"/>
            </a:endParaRPr>
          </a:p>
        </p:txBody>
      </p:sp>
      <p:sp>
        <p:nvSpPr>
          <p:cNvPr id="290" name="Google Shape;290;p15"/>
          <p:cNvSpPr/>
          <p:nvPr/>
        </p:nvSpPr>
        <p:spPr>
          <a:xfrm>
            <a:off x="2063552" y="2132856"/>
            <a:ext cx="2808312" cy="2736304"/>
          </a:xfrm>
          <a:prstGeom prst="ellipse">
            <a:avLst/>
          </a:prstGeom>
          <a:solidFill>
            <a:srgbClr val="FFC000"/>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500"/>
              <a:buFont typeface="Arial"/>
              <a:buNone/>
            </a:pPr>
            <a:r>
              <a:rPr lang="ru-RU" sz="11500" b="0" i="0" u="none" strike="noStrike" cap="none">
                <a:solidFill>
                  <a:srgbClr val="000000"/>
                </a:solidFill>
                <a:latin typeface="Montserrat"/>
                <a:ea typeface="Montserrat"/>
                <a:cs typeface="Montserrat"/>
                <a:sym typeface="Montserrat"/>
              </a:rPr>
              <a:t>P</a:t>
            </a:r>
            <a:endParaRPr sz="115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6" name="Рисунок 5">
            <a:extLst>
              <a:ext uri="{FF2B5EF4-FFF2-40B4-BE49-F238E27FC236}">
                <a16:creationId xmlns:a16="http://schemas.microsoft.com/office/drawing/2014/main" id="{F1147CBF-01EA-A29C-1936-6118068CFAE6}"/>
              </a:ext>
            </a:extLst>
          </p:cNvPr>
          <p:cNvPicPr>
            <a:picLocks noChangeAspect="1"/>
          </p:cNvPicPr>
          <p:nvPr/>
        </p:nvPicPr>
        <p:blipFill>
          <a:blip r:embed="rId3"/>
          <a:stretch>
            <a:fillRect/>
          </a:stretch>
        </p:blipFill>
        <p:spPr>
          <a:xfrm>
            <a:off x="8286592" y="1855304"/>
            <a:ext cx="3905408" cy="3368068"/>
          </a:xfrm>
          <a:prstGeom prst="rect">
            <a:avLst/>
          </a:prstGeom>
        </p:spPr>
      </p:pic>
      <p:sp>
        <p:nvSpPr>
          <p:cNvPr id="268" name="Google Shape;268;p13"/>
          <p:cNvSpPr txBox="1">
            <a:spLocks noGrp="1"/>
          </p:cNvSpPr>
          <p:nvPr>
            <p:ph type="title"/>
          </p:nvPr>
        </p:nvSpPr>
        <p:spPr>
          <a:xfrm>
            <a:off x="655320" y="460230"/>
            <a:ext cx="10515600" cy="920336"/>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Обсуждение целей с сотрудником</a:t>
            </a:r>
            <a:endParaRPr dirty="0"/>
          </a:p>
        </p:txBody>
      </p:sp>
      <p:sp>
        <p:nvSpPr>
          <p:cNvPr id="2" name="Объект 1">
            <a:extLst>
              <a:ext uri="{FF2B5EF4-FFF2-40B4-BE49-F238E27FC236}">
                <a16:creationId xmlns:a16="http://schemas.microsoft.com/office/drawing/2014/main" id="{192268CE-D892-8E3E-3B5F-7BB40C6862B9}"/>
              </a:ext>
            </a:extLst>
          </p:cNvPr>
          <p:cNvSpPr>
            <a:spLocks noGrp="1"/>
          </p:cNvSpPr>
          <p:nvPr>
            <p:ph idx="1"/>
          </p:nvPr>
        </p:nvSpPr>
        <p:spPr>
          <a:xfrm>
            <a:off x="590392" y="1439054"/>
            <a:ext cx="7696200" cy="4719224"/>
          </a:xfrm>
        </p:spPr>
        <p:txBody>
          <a:bodyPr>
            <a:normAutofit/>
          </a:bodyPr>
          <a:lstStyle/>
          <a:p>
            <a:pPr marL="285750" marR="0" lvl="0" indent="-285750" algn="l" rtl="0">
              <a:lnSpc>
                <a:spcPct val="100000"/>
              </a:lnSpc>
              <a:spcAft>
                <a:spcPts val="0"/>
              </a:spcAft>
              <a:buClr>
                <a:srgbClr val="000000"/>
              </a:buClr>
              <a:buSzPts val="3240"/>
              <a:buFont typeface="Arial"/>
              <a:buChar char="•"/>
            </a:pPr>
            <a:r>
              <a:rPr lang="ru-RU" b="1" dirty="0">
                <a:sym typeface="Montserrat"/>
              </a:rPr>
              <a:t>Чего ты хочешь?</a:t>
            </a:r>
          </a:p>
          <a:p>
            <a:pPr marL="285750" marR="0" lvl="0" indent="-285750" algn="l" rtl="0">
              <a:lnSpc>
                <a:spcPct val="100000"/>
              </a:lnSpc>
              <a:spcAft>
                <a:spcPts val="0"/>
              </a:spcAft>
              <a:buClr>
                <a:srgbClr val="000000"/>
              </a:buClr>
              <a:buSzPts val="3240"/>
              <a:buFont typeface="Arial"/>
              <a:buChar char="•"/>
            </a:pPr>
            <a:r>
              <a:rPr lang="ru-RU" b="1" dirty="0">
                <a:sym typeface="Montserrat"/>
              </a:rPr>
              <a:t>Зачем?</a:t>
            </a:r>
            <a:br>
              <a:rPr lang="ru-RU" dirty="0">
                <a:sym typeface="Montserrat"/>
              </a:rPr>
            </a:br>
            <a:r>
              <a:rPr lang="ru-RU" dirty="0">
                <a:sym typeface="Montserrat"/>
              </a:rPr>
              <a:t>(В чем для тебя важность этой истории?</a:t>
            </a:r>
          </a:p>
          <a:p>
            <a:pPr marL="285750" marR="0" lvl="0" indent="-285750" algn="l" rtl="0">
              <a:lnSpc>
                <a:spcPct val="100000"/>
              </a:lnSpc>
              <a:spcAft>
                <a:spcPts val="0"/>
              </a:spcAft>
              <a:buClr>
                <a:srgbClr val="000000"/>
              </a:buClr>
              <a:buSzPts val="3240"/>
              <a:buFont typeface="Arial"/>
              <a:buChar char="•"/>
            </a:pPr>
            <a:r>
              <a:rPr lang="ru-RU" b="1" dirty="0">
                <a:sym typeface="Montserrat"/>
              </a:rPr>
              <a:t>От чего ты готов отказаться?</a:t>
            </a:r>
            <a:br>
              <a:rPr lang="ru-RU" dirty="0">
                <a:sym typeface="Montserrat"/>
              </a:rPr>
            </a:br>
            <a:r>
              <a:rPr lang="ru-RU" dirty="0">
                <a:sym typeface="Montserrat"/>
              </a:rPr>
              <a:t>(В случае противоречащих друг другу хотелок) </a:t>
            </a:r>
          </a:p>
          <a:p>
            <a:pPr marL="285750" marR="0" lvl="0" indent="-285750" algn="l" rtl="0">
              <a:lnSpc>
                <a:spcPct val="100000"/>
              </a:lnSpc>
              <a:spcAft>
                <a:spcPts val="0"/>
              </a:spcAft>
              <a:buClr>
                <a:srgbClr val="000000"/>
              </a:buClr>
              <a:buSzPts val="3240"/>
              <a:buFont typeface="Arial"/>
              <a:buChar char="•"/>
            </a:pPr>
            <a:r>
              <a:rPr lang="ru-RU" b="1" dirty="0">
                <a:sym typeface="Montserrat"/>
              </a:rPr>
              <a:t>Что будет первым шагом? Когда?</a:t>
            </a:r>
          </a:p>
          <a:p>
            <a:pPr marL="285750" marR="0" lvl="0" indent="-285750" algn="l" rtl="0">
              <a:lnSpc>
                <a:spcPct val="100000"/>
              </a:lnSpc>
              <a:spcAft>
                <a:spcPts val="0"/>
              </a:spcAft>
              <a:buClr>
                <a:srgbClr val="000000"/>
              </a:buClr>
              <a:buSzPts val="3240"/>
              <a:buFont typeface="Arial"/>
              <a:buChar char="•"/>
            </a:pPr>
            <a:r>
              <a:rPr lang="ru-RU" b="1" dirty="0">
                <a:sym typeface="Montserrat"/>
              </a:rPr>
              <a:t>Как поймешь, что ты этого достиг?</a:t>
            </a:r>
          </a:p>
          <a:p>
            <a:pPr marL="0" marR="0" lvl="0" indent="0" algn="l" rtl="0">
              <a:lnSpc>
                <a:spcPct val="100000"/>
              </a:lnSpc>
              <a:spcAft>
                <a:spcPts val="0"/>
              </a:spcAft>
              <a:buClr>
                <a:srgbClr val="000000"/>
              </a:buClr>
              <a:buSzPts val="3240"/>
              <a:buNone/>
            </a:pPr>
            <a:endParaRPr lang="ru-RU" b="1" dirty="0">
              <a:sym typeface="Montserrat"/>
            </a:endParaRPr>
          </a:p>
          <a:p>
            <a:pPr marL="0" marR="0" lvl="0" indent="0" algn="l" rtl="0">
              <a:lnSpc>
                <a:spcPct val="100000"/>
              </a:lnSpc>
              <a:spcAft>
                <a:spcPts val="0"/>
              </a:spcAft>
              <a:buClr>
                <a:srgbClr val="000000"/>
              </a:buClr>
              <a:buSzPts val="3240"/>
              <a:buNone/>
            </a:pPr>
            <a:r>
              <a:rPr lang="ru-RU" dirty="0">
                <a:sym typeface="Montserrat"/>
              </a:rPr>
              <a:t>Коучинговые инструменты.</a:t>
            </a:r>
            <a:endParaRPr lang="ru-RU"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16"/>
          <p:cNvSpPr txBox="1">
            <a:spLocks noGrp="1"/>
          </p:cNvSpPr>
          <p:nvPr>
            <p:ph type="title"/>
          </p:nvPr>
        </p:nvSpPr>
        <p:spPr>
          <a:xfrm>
            <a:off x="838200" y="365125"/>
            <a:ext cx="6833616" cy="796163"/>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Активное слушание</a:t>
            </a:r>
            <a:endParaRPr dirty="0"/>
          </a:p>
        </p:txBody>
      </p:sp>
      <p:sp>
        <p:nvSpPr>
          <p:cNvPr id="2" name="Объект 1">
            <a:extLst>
              <a:ext uri="{FF2B5EF4-FFF2-40B4-BE49-F238E27FC236}">
                <a16:creationId xmlns:a16="http://schemas.microsoft.com/office/drawing/2014/main" id="{08322E82-7916-06CF-3CD4-406B30FC766F}"/>
              </a:ext>
            </a:extLst>
          </p:cNvPr>
          <p:cNvSpPr>
            <a:spLocks noGrp="1"/>
          </p:cNvSpPr>
          <p:nvPr>
            <p:ph idx="1"/>
          </p:nvPr>
        </p:nvSpPr>
        <p:spPr>
          <a:xfrm>
            <a:off x="923544" y="1458480"/>
            <a:ext cx="8202168" cy="4658856"/>
          </a:xfrm>
        </p:spPr>
        <p:txBody>
          <a:bodyPr>
            <a:normAutofit fontScale="77500" lnSpcReduction="20000"/>
          </a:bodyPr>
          <a:lstStyle/>
          <a:p>
            <a:pPr marL="0" indent="0">
              <a:buClr>
                <a:srgbClr val="000000"/>
              </a:buClr>
              <a:buSzPct val="100000"/>
              <a:buNone/>
            </a:pPr>
            <a:r>
              <a:rPr lang="ru-RU" sz="3100" dirty="0">
                <a:sym typeface="Montserrat"/>
              </a:rPr>
              <a:t>Слова-смягчители и повторы:</a:t>
            </a:r>
          </a:p>
          <a:p>
            <a:pPr marL="360000" marR="0" lvl="0" indent="-360000" algn="l" rtl="0">
              <a:spcBef>
                <a:spcPts val="1000"/>
              </a:spcBef>
              <a:spcAft>
                <a:spcPts val="0"/>
              </a:spcAft>
              <a:buClr>
                <a:srgbClr val="000000"/>
              </a:buClr>
              <a:buSzPct val="100000"/>
              <a:buFont typeface="Wingdings" pitchFamily="2" charset="2"/>
              <a:buChar char="Ø"/>
            </a:pPr>
            <a:r>
              <a:rPr lang="ru-RU" sz="2800" dirty="0">
                <a:sym typeface="Montserrat"/>
              </a:rPr>
              <a:t>Я слышу про…</a:t>
            </a:r>
            <a:endParaRPr lang="ru-RU" sz="2800" dirty="0"/>
          </a:p>
          <a:p>
            <a:pPr marL="360000" marR="0" lvl="0" indent="-360000" algn="l" rtl="0">
              <a:spcBef>
                <a:spcPts val="1000"/>
              </a:spcBef>
              <a:spcAft>
                <a:spcPts val="0"/>
              </a:spcAft>
              <a:buClr>
                <a:srgbClr val="000000"/>
              </a:buClr>
              <a:buSzPct val="100000"/>
              <a:buFont typeface="Wingdings" pitchFamily="2" charset="2"/>
              <a:buChar char="Ø"/>
            </a:pPr>
            <a:r>
              <a:rPr lang="ru-RU" sz="2800" dirty="0">
                <a:sym typeface="Montserrat"/>
              </a:rPr>
              <a:t>Когда я это слышу, я думаю знаешь о чем? Что...</a:t>
            </a:r>
            <a:endParaRPr lang="ru-RU" sz="2800" dirty="0"/>
          </a:p>
          <a:p>
            <a:pPr marL="360000" marR="0" lvl="0" indent="-360000" algn="l" rtl="0">
              <a:spcBef>
                <a:spcPts val="1000"/>
              </a:spcBef>
              <a:spcAft>
                <a:spcPts val="0"/>
              </a:spcAft>
              <a:buClr>
                <a:srgbClr val="000000"/>
              </a:buClr>
              <a:buSzPct val="100000"/>
              <a:buFont typeface="Wingdings" pitchFamily="2" charset="2"/>
              <a:buChar char="Ø"/>
            </a:pPr>
            <a:r>
              <a:rPr lang="ru-RU" sz="2800" dirty="0">
                <a:sym typeface="Montserrat"/>
              </a:rPr>
              <a:t>А если пофантазировать, то...?</a:t>
            </a:r>
            <a:endParaRPr lang="ru-RU" sz="2800" dirty="0"/>
          </a:p>
          <a:p>
            <a:pPr marL="360000" marR="0" lvl="0" indent="-360000" algn="l" rtl="0">
              <a:spcBef>
                <a:spcPts val="1000"/>
              </a:spcBef>
              <a:spcAft>
                <a:spcPts val="0"/>
              </a:spcAft>
              <a:buClr>
                <a:srgbClr val="000000"/>
              </a:buClr>
              <a:buSzPct val="100000"/>
              <a:buFont typeface="Wingdings" pitchFamily="2" charset="2"/>
              <a:buChar char="Ø"/>
            </a:pPr>
            <a:r>
              <a:rPr lang="ru-RU" sz="2800" dirty="0">
                <a:sym typeface="Montserrat"/>
              </a:rPr>
              <a:t>Так примеряя на себя...</a:t>
            </a:r>
            <a:endParaRPr lang="ru-RU" sz="2800" dirty="0"/>
          </a:p>
          <a:p>
            <a:pPr marL="360000" marR="0" lvl="0" indent="-360000" algn="l" rtl="0">
              <a:spcBef>
                <a:spcPts val="1000"/>
              </a:spcBef>
              <a:spcAft>
                <a:spcPts val="0"/>
              </a:spcAft>
              <a:buClr>
                <a:srgbClr val="000000"/>
              </a:buClr>
              <a:buSzPct val="100000"/>
              <a:buFont typeface="Wingdings" pitchFamily="2" charset="2"/>
              <a:buChar char="Ø"/>
            </a:pPr>
            <a:r>
              <a:rPr lang="ru-RU" sz="2800" dirty="0">
                <a:sym typeface="Montserrat"/>
              </a:rPr>
              <a:t>Очень интересно, конечно,..</a:t>
            </a:r>
            <a:endParaRPr lang="ru-RU" sz="2800" dirty="0"/>
          </a:p>
          <a:p>
            <a:pPr marL="360000" marR="0" lvl="0" indent="-360000" algn="l" rtl="0">
              <a:spcBef>
                <a:spcPts val="1000"/>
              </a:spcBef>
              <a:spcAft>
                <a:spcPts val="0"/>
              </a:spcAft>
              <a:buClr>
                <a:srgbClr val="000000"/>
              </a:buClr>
              <a:buSzPct val="100000"/>
              <a:buFont typeface="Wingdings" pitchFamily="2" charset="2"/>
              <a:buChar char="Ø"/>
            </a:pPr>
            <a:r>
              <a:rPr lang="ru-RU" sz="2800" dirty="0">
                <a:sym typeface="Montserrat"/>
              </a:rPr>
              <a:t>А я все-таки не понял...</a:t>
            </a:r>
            <a:endParaRPr lang="ru-RU" sz="2800" dirty="0"/>
          </a:p>
          <a:p>
            <a:pPr marL="360000" marR="0" lvl="0" indent="-360000" algn="l" rtl="0">
              <a:spcBef>
                <a:spcPts val="1000"/>
              </a:spcBef>
              <a:spcAft>
                <a:spcPts val="0"/>
              </a:spcAft>
              <a:buClr>
                <a:srgbClr val="000000"/>
              </a:buClr>
              <a:buSzPct val="100000"/>
              <a:buFont typeface="Wingdings" pitchFamily="2" charset="2"/>
              <a:buChar char="Ø"/>
            </a:pPr>
            <a:r>
              <a:rPr lang="ru-RU" sz="2800" dirty="0">
                <a:sym typeface="Montserrat"/>
              </a:rPr>
              <a:t>Дай-ка я проверю, что правильно услышал...</a:t>
            </a:r>
            <a:endParaRPr lang="ru-RU" sz="2800" dirty="0"/>
          </a:p>
          <a:p>
            <a:pPr marL="360000" marR="0" lvl="0" indent="-360000" algn="l" rtl="0">
              <a:spcBef>
                <a:spcPts val="1000"/>
              </a:spcBef>
              <a:spcAft>
                <a:spcPts val="0"/>
              </a:spcAft>
              <a:buClr>
                <a:srgbClr val="000000"/>
              </a:buClr>
              <a:buSzPct val="100000"/>
              <a:buFont typeface="Wingdings" pitchFamily="2" charset="2"/>
              <a:buChar char="Ø"/>
            </a:pPr>
            <a:r>
              <a:rPr lang="ru-RU" sz="2800" dirty="0">
                <a:sym typeface="Montserrat"/>
              </a:rPr>
              <a:t>Давай я своими словами скажу, как услышал, а ты скажи, похоже на правду или нет.</a:t>
            </a:r>
            <a:endParaRPr lang="ru-RU" sz="2800" dirty="0"/>
          </a:p>
          <a:p>
            <a:pPr marL="360000" marR="0" lvl="0" indent="-360000" algn="l" rtl="0">
              <a:spcBef>
                <a:spcPts val="1000"/>
              </a:spcBef>
              <a:spcAft>
                <a:spcPts val="0"/>
              </a:spcAft>
              <a:buClr>
                <a:srgbClr val="000000"/>
              </a:buClr>
              <a:buSzPct val="100000"/>
              <a:buFont typeface="Wingdings" pitchFamily="2" charset="2"/>
              <a:buChar char="Ø"/>
            </a:pPr>
            <a:r>
              <a:rPr lang="ru-RU" sz="2800" dirty="0">
                <a:sym typeface="Montserrat"/>
              </a:rPr>
              <a:t>Не спеши, давай я проверю, что тебя здесь правильно понял...</a:t>
            </a:r>
            <a:endParaRPr lang="ru-RU" sz="2800" dirty="0"/>
          </a:p>
          <a:p>
            <a:pPr marL="360000" marR="0" lvl="0" indent="-360000" algn="l" rtl="0">
              <a:spcBef>
                <a:spcPts val="1000"/>
              </a:spcBef>
              <a:spcAft>
                <a:spcPts val="0"/>
              </a:spcAft>
              <a:buClr>
                <a:srgbClr val="000000"/>
              </a:buClr>
              <a:buSzPct val="100000"/>
              <a:buFont typeface="Wingdings" pitchFamily="2" charset="2"/>
              <a:buChar char="Ø"/>
            </a:pPr>
            <a:r>
              <a:rPr lang="ru-RU" sz="2800" dirty="0">
                <a:sym typeface="Montserrat"/>
              </a:rPr>
              <a:t>...</a:t>
            </a:r>
            <a:endParaRPr lang="ru-RU" sz="2800" dirty="0"/>
          </a:p>
          <a:p>
            <a:pPr marL="0" indent="0">
              <a:buNone/>
            </a:pPr>
            <a:endParaRPr lang="ru-RU" dirty="0"/>
          </a:p>
        </p:txBody>
      </p:sp>
      <p:pic>
        <p:nvPicPr>
          <p:cNvPr id="4" name="Рисунок 3">
            <a:extLst>
              <a:ext uri="{FF2B5EF4-FFF2-40B4-BE49-F238E27FC236}">
                <a16:creationId xmlns:a16="http://schemas.microsoft.com/office/drawing/2014/main" id="{9BF4DD56-7A3F-5F76-673D-EA3491D30AC8}"/>
              </a:ext>
            </a:extLst>
          </p:cNvPr>
          <p:cNvPicPr>
            <a:picLocks noChangeAspect="1"/>
          </p:cNvPicPr>
          <p:nvPr/>
        </p:nvPicPr>
        <p:blipFill>
          <a:blip r:embed="rId3"/>
          <a:stretch>
            <a:fillRect/>
          </a:stretch>
        </p:blipFill>
        <p:spPr>
          <a:xfrm>
            <a:off x="8011837" y="0"/>
            <a:ext cx="4180163" cy="335177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785A450-B863-584D-960C-9ECFE8AD600C}"/>
              </a:ext>
            </a:extLst>
          </p:cNvPr>
          <p:cNvSpPr>
            <a:spLocks noGrp="1"/>
          </p:cNvSpPr>
          <p:nvPr>
            <p:ph type="title"/>
          </p:nvPr>
        </p:nvSpPr>
        <p:spPr>
          <a:xfrm>
            <a:off x="617483" y="335891"/>
            <a:ext cx="10515600" cy="585851"/>
          </a:xfrm>
        </p:spPr>
        <p:txBody>
          <a:bodyPr>
            <a:normAutofit fontScale="90000"/>
          </a:bodyPr>
          <a:lstStyle/>
          <a:p>
            <a:r>
              <a:rPr lang="ru-RU" dirty="0"/>
              <a:t>Техники активного слушания</a:t>
            </a:r>
          </a:p>
        </p:txBody>
      </p:sp>
      <p:graphicFrame>
        <p:nvGraphicFramePr>
          <p:cNvPr id="4" name="Объект 3">
            <a:extLst>
              <a:ext uri="{FF2B5EF4-FFF2-40B4-BE49-F238E27FC236}">
                <a16:creationId xmlns:a16="http://schemas.microsoft.com/office/drawing/2014/main" id="{253CE91E-F450-8949-BFBA-CAAFB9A5B17F}"/>
              </a:ext>
            </a:extLst>
          </p:cNvPr>
          <p:cNvGraphicFramePr>
            <a:graphicFrameLocks noGrp="1"/>
          </p:cNvGraphicFramePr>
          <p:nvPr>
            <p:ph idx="1"/>
            <p:extLst>
              <p:ext uri="{D42A27DB-BD31-4B8C-83A1-F6EECF244321}">
                <p14:modId xmlns:p14="http://schemas.microsoft.com/office/powerpoint/2010/main" val="2739828833"/>
              </p:ext>
            </p:extLst>
          </p:nvPr>
        </p:nvGraphicFramePr>
        <p:xfrm>
          <a:off x="486156" y="1253991"/>
          <a:ext cx="11219688" cy="4975192"/>
        </p:xfrm>
        <a:graphic>
          <a:graphicData uri="http://schemas.openxmlformats.org/drawingml/2006/table">
            <a:tbl>
              <a:tblPr bandRow="1">
                <a:tableStyleId>{5C22544A-7EE6-4342-B048-85BDC9FD1C3A}</a:tableStyleId>
              </a:tblPr>
              <a:tblGrid>
                <a:gridCol w="2498782">
                  <a:extLst>
                    <a:ext uri="{9D8B030D-6E8A-4147-A177-3AD203B41FA5}">
                      <a16:colId xmlns:a16="http://schemas.microsoft.com/office/drawing/2014/main" val="4252909316"/>
                    </a:ext>
                  </a:extLst>
                </a:gridCol>
                <a:gridCol w="3184634">
                  <a:extLst>
                    <a:ext uri="{9D8B030D-6E8A-4147-A177-3AD203B41FA5}">
                      <a16:colId xmlns:a16="http://schemas.microsoft.com/office/drawing/2014/main" val="1962916363"/>
                    </a:ext>
                  </a:extLst>
                </a:gridCol>
                <a:gridCol w="3153104">
                  <a:extLst>
                    <a:ext uri="{9D8B030D-6E8A-4147-A177-3AD203B41FA5}">
                      <a16:colId xmlns:a16="http://schemas.microsoft.com/office/drawing/2014/main" val="2905133840"/>
                    </a:ext>
                  </a:extLst>
                </a:gridCol>
                <a:gridCol w="2383168">
                  <a:extLst>
                    <a:ext uri="{9D8B030D-6E8A-4147-A177-3AD203B41FA5}">
                      <a16:colId xmlns:a16="http://schemas.microsoft.com/office/drawing/2014/main" val="309592285"/>
                    </a:ext>
                  </a:extLst>
                </a:gridCol>
              </a:tblGrid>
              <a:tr h="438175">
                <a:tc>
                  <a:txBody>
                    <a:bodyPr/>
                    <a:lstStyle/>
                    <a:p>
                      <a:pPr algn="ctr"/>
                      <a:r>
                        <a:rPr lang="ru-RU" sz="1600" b="1" dirty="0">
                          <a:effectLst/>
                        </a:rPr>
                        <a:t>Действие</a:t>
                      </a:r>
                      <a:endParaRPr lang="ru-RU" sz="1600" b="1" dirty="0">
                        <a:effectLst/>
                        <a:latin typeface="Calibri" panose="020F0502020204030204" pitchFamily="34" charset="0"/>
                        <a:ea typeface="Calibri" panose="020F0502020204030204" pitchFamily="34" charset="0"/>
                      </a:endParaRPr>
                    </a:p>
                  </a:txBody>
                  <a:tcPr marL="56267" marR="56267" marT="0" marB="0" anchor="ctr"/>
                </a:tc>
                <a:tc>
                  <a:txBody>
                    <a:bodyPr/>
                    <a:lstStyle/>
                    <a:p>
                      <a:pPr algn="ctr"/>
                      <a:r>
                        <a:rPr lang="ru-RU" sz="1600" b="1" dirty="0">
                          <a:effectLst/>
                        </a:rPr>
                        <a:t>Цель</a:t>
                      </a:r>
                      <a:endParaRPr lang="ru-RU" sz="1600" b="1" dirty="0">
                        <a:effectLst/>
                        <a:latin typeface="Calibri" panose="020F0502020204030204" pitchFamily="34" charset="0"/>
                        <a:ea typeface="Calibri" panose="020F0502020204030204" pitchFamily="34" charset="0"/>
                      </a:endParaRPr>
                    </a:p>
                  </a:txBody>
                  <a:tcPr marL="56267" marR="56267" marT="0" marB="0" anchor="ctr"/>
                </a:tc>
                <a:tc>
                  <a:txBody>
                    <a:bodyPr/>
                    <a:lstStyle/>
                    <a:p>
                      <a:pPr algn="ctr"/>
                      <a:r>
                        <a:rPr lang="ru-RU" sz="1600" b="1" dirty="0">
                          <a:effectLst/>
                        </a:rPr>
                        <a:t>Как это делать</a:t>
                      </a:r>
                      <a:endParaRPr lang="ru-RU" sz="1600" b="1" dirty="0">
                        <a:effectLst/>
                        <a:latin typeface="Calibri" panose="020F0502020204030204" pitchFamily="34" charset="0"/>
                        <a:ea typeface="Calibri" panose="020F0502020204030204" pitchFamily="34" charset="0"/>
                      </a:endParaRPr>
                    </a:p>
                  </a:txBody>
                  <a:tcPr marL="56267" marR="56267" marT="0" marB="0" anchor="ctr"/>
                </a:tc>
                <a:tc>
                  <a:txBody>
                    <a:bodyPr/>
                    <a:lstStyle/>
                    <a:p>
                      <a:pPr algn="ctr"/>
                      <a:r>
                        <a:rPr lang="ru-RU" sz="1600" b="1" dirty="0">
                          <a:effectLst/>
                        </a:rPr>
                        <a:t>Примеры</a:t>
                      </a:r>
                      <a:endParaRPr lang="ru-RU" sz="1600" b="1" dirty="0">
                        <a:effectLst/>
                        <a:latin typeface="Calibri" panose="020F0502020204030204" pitchFamily="34" charset="0"/>
                        <a:ea typeface="Calibri" panose="020F0502020204030204" pitchFamily="34" charset="0"/>
                      </a:endParaRPr>
                    </a:p>
                  </a:txBody>
                  <a:tcPr marL="56267" marR="56267" marT="0" marB="0" anchor="ctr"/>
                </a:tc>
                <a:extLst>
                  <a:ext uri="{0D108BD9-81ED-4DB2-BD59-A6C34878D82A}">
                    <a16:rowId xmlns:a16="http://schemas.microsoft.com/office/drawing/2014/main" val="432024021"/>
                  </a:ext>
                </a:extLst>
              </a:tr>
              <a:tr h="553440">
                <a:tc>
                  <a:txBody>
                    <a:bodyPr/>
                    <a:lstStyle/>
                    <a:p>
                      <a:pPr algn="ctr"/>
                      <a:r>
                        <a:rPr lang="ru-RU" sz="1600" dirty="0">
                          <a:effectLst/>
                        </a:rPr>
                        <a:t>Невербальное сопровождение</a:t>
                      </a:r>
                      <a:endParaRPr lang="ru-RU" sz="1600" dirty="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dirty="0">
                          <a:effectLst/>
                        </a:rPr>
                        <a:t>Поощрение собеседника к разговору</a:t>
                      </a:r>
                      <a:endParaRPr lang="ru-RU" sz="1600" dirty="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dirty="0">
                          <a:effectLst/>
                        </a:rPr>
                        <a:t>Установите контакт глаз, кивайте</a:t>
                      </a:r>
                      <a:endParaRPr lang="ru-RU" sz="1600" dirty="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dirty="0">
                          <a:effectLst/>
                        </a:rPr>
                        <a:t>Кивок, </a:t>
                      </a:r>
                    </a:p>
                    <a:p>
                      <a:pPr algn="ctr"/>
                      <a:r>
                        <a:rPr lang="ru-RU" sz="1600" dirty="0">
                          <a:effectLst/>
                        </a:rPr>
                        <a:t>мимика</a:t>
                      </a:r>
                    </a:p>
                  </a:txBody>
                  <a:tcPr marL="56267" marR="56267" marT="0" marB="0"/>
                </a:tc>
                <a:extLst>
                  <a:ext uri="{0D108BD9-81ED-4DB2-BD59-A6C34878D82A}">
                    <a16:rowId xmlns:a16="http://schemas.microsoft.com/office/drawing/2014/main" val="3264656726"/>
                  </a:ext>
                </a:extLst>
              </a:tr>
              <a:tr h="568286">
                <a:tc>
                  <a:txBody>
                    <a:bodyPr/>
                    <a:lstStyle/>
                    <a:p>
                      <a:pPr algn="ctr"/>
                      <a:r>
                        <a:rPr lang="ru-RU" sz="1600">
                          <a:effectLst/>
                        </a:rPr>
                        <a:t>Междометия</a:t>
                      </a:r>
                      <a:endParaRPr lang="ru-RU" sz="160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dirty="0">
                          <a:effectLst/>
                        </a:rPr>
                        <a:t>Выражение интереса к собеседнику</a:t>
                      </a:r>
                      <a:endParaRPr lang="ru-RU" sz="1600" dirty="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dirty="0">
                          <a:effectLst/>
                        </a:rPr>
                        <a:t>Сопровождайте речь собеседника междометиями</a:t>
                      </a:r>
                      <a:endParaRPr lang="ru-RU" sz="1600" dirty="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dirty="0">
                          <a:effectLst/>
                        </a:rPr>
                        <a:t>«Хм», «Так», «Угу» и т.д.</a:t>
                      </a:r>
                      <a:endParaRPr lang="ru-RU" sz="1600" dirty="0">
                        <a:effectLst/>
                        <a:latin typeface="Calibri" panose="020F0502020204030204" pitchFamily="34" charset="0"/>
                        <a:ea typeface="Calibri" panose="020F0502020204030204" pitchFamily="34" charset="0"/>
                      </a:endParaRPr>
                    </a:p>
                  </a:txBody>
                  <a:tcPr marL="56267" marR="56267" marT="0" marB="0"/>
                </a:tc>
                <a:extLst>
                  <a:ext uri="{0D108BD9-81ED-4DB2-BD59-A6C34878D82A}">
                    <a16:rowId xmlns:a16="http://schemas.microsoft.com/office/drawing/2014/main" val="1557733358"/>
                  </a:ext>
                </a:extLst>
              </a:tr>
              <a:tr h="766684">
                <a:tc>
                  <a:txBody>
                    <a:bodyPr/>
                    <a:lstStyle/>
                    <a:p>
                      <a:pPr algn="ctr"/>
                      <a:r>
                        <a:rPr lang="ru-RU" sz="1600" dirty="0">
                          <a:effectLst/>
                        </a:rPr>
                        <a:t>Эхо</a:t>
                      </a:r>
                      <a:endParaRPr lang="ru-RU" sz="1600" dirty="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dirty="0">
                          <a:effectLst/>
                        </a:rPr>
                        <a:t>Поощрение собеседника к разговору</a:t>
                      </a:r>
                      <a:endParaRPr lang="ru-RU" sz="1600" dirty="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dirty="0">
                          <a:effectLst/>
                        </a:rPr>
                        <a:t>Используйте технику повторения последних слов собеседника</a:t>
                      </a:r>
                      <a:endParaRPr lang="ru-RU" sz="1600" dirty="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dirty="0">
                          <a:effectLst/>
                        </a:rPr>
                        <a:t>«Переговоры планируем продолжить в июле» — «В июле…»</a:t>
                      </a:r>
                      <a:endParaRPr lang="ru-RU" sz="1600" dirty="0">
                        <a:effectLst/>
                        <a:latin typeface="Calibri" panose="020F0502020204030204" pitchFamily="34" charset="0"/>
                        <a:ea typeface="Calibri" panose="020F0502020204030204" pitchFamily="34" charset="0"/>
                      </a:endParaRPr>
                    </a:p>
                  </a:txBody>
                  <a:tcPr marL="56267" marR="56267" marT="0" marB="0"/>
                </a:tc>
                <a:extLst>
                  <a:ext uri="{0D108BD9-81ED-4DB2-BD59-A6C34878D82A}">
                    <a16:rowId xmlns:a16="http://schemas.microsoft.com/office/drawing/2014/main" val="99313025"/>
                  </a:ext>
                </a:extLst>
              </a:tr>
              <a:tr h="777766">
                <a:tc>
                  <a:txBody>
                    <a:bodyPr/>
                    <a:lstStyle/>
                    <a:p>
                      <a:pPr algn="ctr"/>
                      <a:r>
                        <a:rPr lang="ru-RU" sz="1600" dirty="0">
                          <a:effectLst/>
                        </a:rPr>
                        <a:t>Перефразирование</a:t>
                      </a:r>
                      <a:endParaRPr lang="ru-RU" sz="1600" dirty="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dirty="0">
                          <a:effectLst/>
                        </a:rPr>
                        <a:t>Демонстрация собеседнику, что его мысль услышана и понята</a:t>
                      </a:r>
                      <a:endParaRPr lang="ru-RU" sz="1600" dirty="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dirty="0">
                          <a:effectLst/>
                        </a:rPr>
                        <a:t>Скажите своими словами то, что, как вы считаете, имел в виду собеседник</a:t>
                      </a:r>
                      <a:endParaRPr lang="ru-RU" sz="1600" dirty="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a:effectLst/>
                        </a:rPr>
                        <a:t>«Правильно ли я понял, что…»</a:t>
                      </a:r>
                      <a:endParaRPr lang="ru-RU" sz="1600">
                        <a:effectLst/>
                        <a:latin typeface="Calibri" panose="020F0502020204030204" pitchFamily="34" charset="0"/>
                        <a:ea typeface="Calibri" panose="020F0502020204030204" pitchFamily="34" charset="0"/>
                      </a:endParaRPr>
                    </a:p>
                  </a:txBody>
                  <a:tcPr marL="56267" marR="56267" marT="0" marB="0"/>
                </a:tc>
                <a:extLst>
                  <a:ext uri="{0D108BD9-81ED-4DB2-BD59-A6C34878D82A}">
                    <a16:rowId xmlns:a16="http://schemas.microsoft.com/office/drawing/2014/main" val="1433417358"/>
                  </a:ext>
                </a:extLst>
              </a:tr>
              <a:tr h="840827">
                <a:tc>
                  <a:txBody>
                    <a:bodyPr/>
                    <a:lstStyle/>
                    <a:p>
                      <a:pPr algn="ctr"/>
                      <a:r>
                        <a:rPr lang="ru-RU" sz="1600">
                          <a:effectLst/>
                        </a:rPr>
                        <a:t>Уточнение</a:t>
                      </a:r>
                      <a:endParaRPr lang="ru-RU" sz="160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a:effectLst/>
                        </a:rPr>
                        <a:t>Получить больше информации.</a:t>
                      </a:r>
                    </a:p>
                    <a:p>
                      <a:pPr algn="ctr"/>
                      <a:r>
                        <a:rPr lang="ru-RU" sz="1600">
                          <a:effectLst/>
                        </a:rPr>
                        <a:t>Помочь </a:t>
                      </a:r>
                      <a:endParaRPr lang="ru-RU" sz="160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dirty="0">
                          <a:effectLst/>
                        </a:rPr>
                        <a:t>Задавайте разные типы вопросов: открытые, альтернативные, закрытые</a:t>
                      </a:r>
                      <a:endParaRPr lang="ru-RU" sz="1600" dirty="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dirty="0">
                          <a:effectLst/>
                        </a:rPr>
                        <a:t>«То есть вы против этого решения?»,</a:t>
                      </a:r>
                    </a:p>
                    <a:p>
                      <a:pPr algn="ctr"/>
                      <a:r>
                        <a:rPr lang="ru-RU" sz="1600" dirty="0">
                          <a:effectLst/>
                        </a:rPr>
                        <a:t>«Как получилось, что…?»</a:t>
                      </a:r>
                      <a:endParaRPr lang="ru-RU" sz="1600" dirty="0">
                        <a:effectLst/>
                        <a:latin typeface="Calibri" panose="020F0502020204030204" pitchFamily="34" charset="0"/>
                        <a:ea typeface="Calibri" panose="020F0502020204030204" pitchFamily="34" charset="0"/>
                      </a:endParaRPr>
                    </a:p>
                  </a:txBody>
                  <a:tcPr marL="56267" marR="56267" marT="0" marB="0"/>
                </a:tc>
                <a:extLst>
                  <a:ext uri="{0D108BD9-81ED-4DB2-BD59-A6C34878D82A}">
                    <a16:rowId xmlns:a16="http://schemas.microsoft.com/office/drawing/2014/main" val="1760132930"/>
                  </a:ext>
                </a:extLst>
              </a:tr>
              <a:tr h="1030014">
                <a:tc>
                  <a:txBody>
                    <a:bodyPr/>
                    <a:lstStyle/>
                    <a:p>
                      <a:pPr algn="ctr"/>
                      <a:r>
                        <a:rPr lang="ru-RU" sz="1600">
                          <a:effectLst/>
                        </a:rPr>
                        <a:t>Резюме</a:t>
                      </a:r>
                      <a:endParaRPr lang="ru-RU" sz="160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dirty="0">
                          <a:effectLst/>
                        </a:rPr>
                        <a:t>Свести воедино важные факты и идеи.</a:t>
                      </a:r>
                    </a:p>
                    <a:p>
                      <a:pPr algn="ctr"/>
                      <a:r>
                        <a:rPr lang="ru-RU" sz="1600" dirty="0">
                          <a:effectLst/>
                        </a:rPr>
                        <a:t>Создать основу для дальнейшего обсуждения</a:t>
                      </a:r>
                      <a:endParaRPr lang="ru-RU" sz="1600" dirty="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a:effectLst/>
                        </a:rPr>
                        <a:t>Сформулируйте основные идеи, которые высказал собеседник, своими словами</a:t>
                      </a:r>
                      <a:endParaRPr lang="ru-RU" sz="160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dirty="0">
                          <a:effectLst/>
                        </a:rPr>
                        <a:t>«Итак, из всего сказанного я понял, что вы планируете…»</a:t>
                      </a:r>
                      <a:endParaRPr lang="ru-RU" sz="1600" dirty="0">
                        <a:effectLst/>
                        <a:latin typeface="Calibri" panose="020F0502020204030204" pitchFamily="34" charset="0"/>
                        <a:ea typeface="Calibri" panose="020F0502020204030204" pitchFamily="34" charset="0"/>
                      </a:endParaRPr>
                    </a:p>
                  </a:txBody>
                  <a:tcPr marL="56267" marR="56267" marT="0" marB="0"/>
                </a:tc>
                <a:extLst>
                  <a:ext uri="{0D108BD9-81ED-4DB2-BD59-A6C34878D82A}">
                    <a16:rowId xmlns:a16="http://schemas.microsoft.com/office/drawing/2014/main" val="714894712"/>
                  </a:ext>
                </a:extLst>
              </a:tr>
            </a:tbl>
          </a:graphicData>
        </a:graphic>
      </p:graphicFrame>
    </p:spTree>
    <p:extLst>
      <p:ext uri="{BB962C8B-B14F-4D97-AF65-F5344CB8AC3E}">
        <p14:creationId xmlns:p14="http://schemas.microsoft.com/office/powerpoint/2010/main" val="26658593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7"/>
          <p:cNvSpPr txBox="1">
            <a:spLocks noGrp="1"/>
          </p:cNvSpPr>
          <p:nvPr>
            <p:ph type="title"/>
          </p:nvPr>
        </p:nvSpPr>
        <p:spPr>
          <a:xfrm>
            <a:off x="572553" y="485491"/>
            <a:ext cx="10721487" cy="76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Состояние людей важно отслеживать</a:t>
            </a:r>
            <a:endParaRPr dirty="0"/>
          </a:p>
        </p:txBody>
      </p:sp>
      <p:sp>
        <p:nvSpPr>
          <p:cNvPr id="304" name="Google Shape;304;p17"/>
          <p:cNvSpPr txBox="1"/>
          <p:nvPr/>
        </p:nvSpPr>
        <p:spPr>
          <a:xfrm>
            <a:off x="675382" y="1314450"/>
            <a:ext cx="10721487" cy="448323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1000"/>
              </a:spcBef>
              <a:spcAft>
                <a:spcPts val="0"/>
              </a:spcAft>
              <a:buClr>
                <a:srgbClr val="000000"/>
              </a:buClr>
              <a:buSzPct val="100000"/>
              <a:buFont typeface="Wingdings" pitchFamily="2" charset="2"/>
              <a:buChar char="Ø"/>
            </a:pPr>
            <a:r>
              <a:rPr lang="ru-RU" sz="2400" dirty="0">
                <a:sym typeface="Montserrat"/>
              </a:rPr>
              <a:t>Используем разные инструменты:</a:t>
            </a:r>
            <a:br>
              <a:rPr lang="ru-RU" sz="2400" dirty="0">
                <a:sym typeface="Montserrat"/>
              </a:rPr>
            </a:br>
            <a:r>
              <a:rPr lang="ru-RU" sz="2400" dirty="0">
                <a:sym typeface="Montserrat"/>
              </a:rPr>
              <a:t>Матрицы, структуры, модели, опросники</a:t>
            </a:r>
            <a:endParaRPr sz="2400" dirty="0">
              <a:sym typeface="Montserrat"/>
            </a:endParaRPr>
          </a:p>
          <a:p>
            <a:pPr marL="342900" marR="0" lvl="0" indent="-342900" algn="l" rtl="0">
              <a:lnSpc>
                <a:spcPct val="100000"/>
              </a:lnSpc>
              <a:spcBef>
                <a:spcPts val="1000"/>
              </a:spcBef>
              <a:spcAft>
                <a:spcPts val="0"/>
              </a:spcAft>
              <a:buClr>
                <a:srgbClr val="000000"/>
              </a:buClr>
              <a:buSzPct val="100000"/>
              <a:buFont typeface="Wingdings" pitchFamily="2" charset="2"/>
              <a:buChar char="Ø"/>
            </a:pPr>
            <a:r>
              <a:rPr lang="ru-RU" sz="2400" dirty="0">
                <a:sym typeface="Montserrat"/>
              </a:rPr>
              <a:t>Не надо всех тянуть за уши — люди разные</a:t>
            </a:r>
            <a:endParaRPr sz="2400" dirty="0">
              <a:sym typeface="Montserrat"/>
            </a:endParaRPr>
          </a:p>
          <a:p>
            <a:pPr marL="342900" marR="0" lvl="0" indent="-342900" algn="l" rtl="0">
              <a:lnSpc>
                <a:spcPct val="100000"/>
              </a:lnSpc>
              <a:spcBef>
                <a:spcPts val="1000"/>
              </a:spcBef>
              <a:spcAft>
                <a:spcPts val="0"/>
              </a:spcAft>
              <a:buClr>
                <a:srgbClr val="000000"/>
              </a:buClr>
              <a:buSzPct val="100000"/>
              <a:buFont typeface="Wingdings" pitchFamily="2" charset="2"/>
              <a:buChar char="Ø"/>
            </a:pPr>
            <a:r>
              <a:rPr lang="ru-RU" sz="2400" dirty="0">
                <a:sym typeface="Montserrat"/>
              </a:rPr>
              <a:t>Задавать вопрос и уметь слушать</a:t>
            </a:r>
            <a:endParaRPr sz="2400" dirty="0">
              <a:sym typeface="Montserrat"/>
            </a:endParaRPr>
          </a:p>
          <a:p>
            <a:pPr marL="342900" marR="0" lvl="0" indent="-342900" algn="l" rtl="0">
              <a:lnSpc>
                <a:spcPct val="100000"/>
              </a:lnSpc>
              <a:spcBef>
                <a:spcPts val="1000"/>
              </a:spcBef>
              <a:spcAft>
                <a:spcPts val="0"/>
              </a:spcAft>
              <a:buClr>
                <a:srgbClr val="000000"/>
              </a:buClr>
              <a:buSzPct val="100000"/>
              <a:buFont typeface="Wingdings" pitchFamily="2" charset="2"/>
              <a:buChar char="Ø"/>
            </a:pPr>
            <a:r>
              <a:rPr lang="ru-RU" sz="2400" dirty="0">
                <a:sym typeface="Montserrat"/>
              </a:rPr>
              <a:t>Общение на 1:1 из </a:t>
            </a:r>
            <a:r>
              <a:rPr lang="ru-RU" sz="2400" b="1" dirty="0">
                <a:sym typeface="Montserrat"/>
              </a:rPr>
              <a:t>«хочу узнать другого человека лучше и, если нужно, — дать ту помощь, которую он сам хочет»</a:t>
            </a:r>
            <a:endParaRPr sz="2400" b="1" dirty="0"/>
          </a:p>
          <a:p>
            <a:pPr marL="0" marR="0" lvl="0" indent="0" algn="l" rtl="0">
              <a:lnSpc>
                <a:spcPct val="100000"/>
              </a:lnSpc>
              <a:spcBef>
                <a:spcPts val="0"/>
              </a:spcBef>
              <a:spcAft>
                <a:spcPts val="0"/>
              </a:spcAft>
              <a:buNone/>
            </a:pPr>
            <a:endParaRPr sz="1800" b="1" i="0" u="none" strike="noStrike" cap="none" dirty="0">
              <a:solidFill>
                <a:srgbClr val="000000"/>
              </a:solidFill>
              <a:latin typeface="Montserrat"/>
              <a:ea typeface="Montserrat"/>
              <a:cs typeface="Montserrat"/>
              <a:sym typeface="Montserrat"/>
            </a:endParaRPr>
          </a:p>
          <a:p>
            <a:pPr marL="285750" marR="0" lvl="0" indent="-80009" algn="l" rtl="0">
              <a:lnSpc>
                <a:spcPct val="100000"/>
              </a:lnSpc>
              <a:spcBef>
                <a:spcPts val="0"/>
              </a:spcBef>
              <a:spcAft>
                <a:spcPts val="0"/>
              </a:spcAft>
              <a:buClr>
                <a:srgbClr val="000000"/>
              </a:buClr>
              <a:buSzPts val="3240"/>
              <a:buFont typeface="Arial"/>
              <a:buNone/>
            </a:pPr>
            <a:endParaRPr sz="1800" b="0"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ru-RU" sz="2400" dirty="0">
                <a:solidFill>
                  <a:schemeClr val="accent2">
                    <a:lumMod val="50000"/>
                  </a:schemeClr>
                </a:solidFill>
                <a:sym typeface="Montserrat"/>
              </a:rPr>
              <a:t>Потому что часто бывает 1:1 в формате «давай-ка ты будешь больше соответствовать моим ожиданиям, и вот какую помощь ты сейчас начнешь принимать с благодарностью...».</a:t>
            </a:r>
            <a:endParaRPr sz="2400" dirty="0">
              <a:solidFill>
                <a:schemeClr val="accent2">
                  <a:lumMod val="50000"/>
                </a:schemeClr>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B54FAB5-DDF1-5771-E0F4-1D80626533B6}"/>
              </a:ext>
            </a:extLst>
          </p:cNvPr>
          <p:cNvSpPr>
            <a:spLocks noGrp="1"/>
          </p:cNvSpPr>
          <p:nvPr>
            <p:ph type="title"/>
          </p:nvPr>
        </p:nvSpPr>
        <p:spPr>
          <a:xfrm>
            <a:off x="838200" y="192847"/>
            <a:ext cx="10515600" cy="893831"/>
          </a:xfrm>
        </p:spPr>
        <p:txBody>
          <a:bodyPr/>
          <a:lstStyle/>
          <a:p>
            <a:r>
              <a:rPr lang="ru-RU" dirty="0"/>
              <a:t>Потенциальные трудности на встречах 1:1</a:t>
            </a:r>
          </a:p>
        </p:txBody>
      </p:sp>
      <p:sp>
        <p:nvSpPr>
          <p:cNvPr id="3" name="Объект 2">
            <a:extLst>
              <a:ext uri="{FF2B5EF4-FFF2-40B4-BE49-F238E27FC236}">
                <a16:creationId xmlns:a16="http://schemas.microsoft.com/office/drawing/2014/main" id="{96A1E9CE-A7BD-A5D3-CEF7-6B11E2ADDFF2}"/>
              </a:ext>
            </a:extLst>
          </p:cNvPr>
          <p:cNvSpPr>
            <a:spLocks noGrp="1"/>
          </p:cNvSpPr>
          <p:nvPr>
            <p:ph idx="1"/>
          </p:nvPr>
        </p:nvSpPr>
        <p:spPr>
          <a:xfrm>
            <a:off x="838200" y="1213611"/>
            <a:ext cx="10515600" cy="5451542"/>
          </a:xfrm>
        </p:spPr>
        <p:txBody>
          <a:bodyPr>
            <a:normAutofit lnSpcReduction="10000"/>
          </a:bodyPr>
          <a:lstStyle/>
          <a:p>
            <a:r>
              <a:rPr lang="ru-RU" sz="2400" dirty="0"/>
              <a:t>Сотрудник погружен в себя и свои задачи и </a:t>
            </a:r>
            <a:r>
              <a:rPr lang="ru-RU" sz="2400" b="1" dirty="0"/>
              <a:t>не</a:t>
            </a:r>
            <a:r>
              <a:rPr lang="ru-RU" sz="2400" dirty="0"/>
              <a:t> очень </a:t>
            </a:r>
            <a:r>
              <a:rPr lang="ru-RU" sz="2400" b="1" dirty="0"/>
              <a:t>понимает</a:t>
            </a:r>
            <a:r>
              <a:rPr lang="ru-RU" sz="2400" dirty="0"/>
              <a:t> </a:t>
            </a:r>
            <a:r>
              <a:rPr lang="ru-RU" sz="2400" b="1" dirty="0"/>
              <a:t>зачем</a:t>
            </a:r>
            <a:r>
              <a:rPr lang="ru-RU" sz="2400" dirty="0"/>
              <a:t> нужны все эти встречи 1:1</a:t>
            </a:r>
          </a:p>
          <a:p>
            <a:pPr lvl="1"/>
            <a:r>
              <a:rPr lang="ru-RU" sz="2000" dirty="0"/>
              <a:t>Один раз с вами поговорил об этом и не понятно зачем говорить об этом ещё?</a:t>
            </a:r>
          </a:p>
          <a:p>
            <a:pPr lvl="1"/>
            <a:r>
              <a:rPr lang="ru-RU" sz="2000" i="1" dirty="0"/>
              <a:t>Эти 1:1 нужны только тебе, дорогой руководитель, мне они не нужны</a:t>
            </a:r>
          </a:p>
          <a:p>
            <a:r>
              <a:rPr lang="ru-RU" sz="2400" dirty="0"/>
              <a:t>Сотрудник </a:t>
            </a:r>
            <a:r>
              <a:rPr lang="ru-RU" sz="2400" b="1" dirty="0"/>
              <a:t>всё время жалуется</a:t>
            </a:r>
            <a:r>
              <a:rPr lang="ru-RU" sz="2400" dirty="0"/>
              <a:t>, ему всё не нравится</a:t>
            </a:r>
          </a:p>
          <a:p>
            <a:pPr lvl="1"/>
            <a:r>
              <a:rPr lang="ru-RU" sz="2000" dirty="0"/>
              <a:t>Слишком много негативных эмоций на встрече</a:t>
            </a:r>
          </a:p>
          <a:p>
            <a:r>
              <a:rPr lang="ru-RU" sz="2400" dirty="0"/>
              <a:t>Если только начинаем практику 1:1, не хватает навыков:</a:t>
            </a:r>
          </a:p>
          <a:p>
            <a:pPr lvl="1"/>
            <a:r>
              <a:rPr lang="ru-RU" sz="2000" dirty="0"/>
              <a:t>Как объяснить зачем нужно, как понять человека, как задать вопрос?</a:t>
            </a:r>
          </a:p>
          <a:p>
            <a:pPr lvl="1"/>
            <a:r>
              <a:rPr lang="ru-RU" sz="2000" dirty="0"/>
              <a:t>Идеи будут приходить уже после встречи что надо было спросить или сказать: </a:t>
            </a:r>
            <a:r>
              <a:rPr lang="ru-RU" sz="2000" i="1" dirty="0"/>
              <a:t>«вообще про другое надо было поговорить…»</a:t>
            </a:r>
          </a:p>
          <a:p>
            <a:pPr lvl="1"/>
            <a:r>
              <a:rPr lang="ru-RU" sz="2000" dirty="0"/>
              <a:t>С этим будем работать в рамках лекции</a:t>
            </a:r>
          </a:p>
          <a:p>
            <a:pPr marL="0" indent="0">
              <a:buNone/>
            </a:pPr>
            <a:endParaRPr lang="ru-RU" sz="2400" dirty="0"/>
          </a:p>
          <a:p>
            <a:pPr marL="0" indent="0">
              <a:buNone/>
            </a:pPr>
            <a:r>
              <a:rPr lang="ru-RU" sz="2400" dirty="0"/>
              <a:t>Если проводить 1:1, оказывается люди не совсем такие, как ты себе их представлял.</a:t>
            </a:r>
          </a:p>
          <a:p>
            <a:pPr marL="0" indent="0">
              <a:buNone/>
            </a:pPr>
            <a:r>
              <a:rPr lang="ru-RU" sz="2400" dirty="0"/>
              <a:t>Встречи 1:1 должен проводить непосредственный руководитель, а не </a:t>
            </a:r>
            <a:r>
              <a:rPr lang="en-US" sz="2400" dirty="0"/>
              <a:t>HR.</a:t>
            </a:r>
            <a:endParaRPr lang="ru-RU" sz="2400" dirty="0"/>
          </a:p>
          <a:p>
            <a:endParaRPr lang="ru-RU" dirty="0"/>
          </a:p>
        </p:txBody>
      </p:sp>
    </p:spTree>
    <p:extLst>
      <p:ext uri="{BB962C8B-B14F-4D97-AF65-F5344CB8AC3E}">
        <p14:creationId xmlns:p14="http://schemas.microsoft.com/office/powerpoint/2010/main" val="4291419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3C6956C-A7D8-8123-CA70-BAEFD408B56C}"/>
              </a:ext>
            </a:extLst>
          </p:cNvPr>
          <p:cNvSpPr>
            <a:spLocks noGrp="1"/>
          </p:cNvSpPr>
          <p:nvPr>
            <p:ph type="title"/>
          </p:nvPr>
        </p:nvSpPr>
        <p:spPr>
          <a:xfrm>
            <a:off x="838200" y="365126"/>
            <a:ext cx="10515600" cy="787814"/>
          </a:xfrm>
        </p:spPr>
        <p:txBody>
          <a:bodyPr lIns="0"/>
          <a:lstStyle/>
          <a:p>
            <a:r>
              <a:rPr lang="ru-RU" dirty="0"/>
              <a:t>Толковый 1:1, на который </a:t>
            </a:r>
          </a:p>
        </p:txBody>
      </p:sp>
      <p:sp>
        <p:nvSpPr>
          <p:cNvPr id="3" name="Текст 2">
            <a:extLst>
              <a:ext uri="{FF2B5EF4-FFF2-40B4-BE49-F238E27FC236}">
                <a16:creationId xmlns:a16="http://schemas.microsoft.com/office/drawing/2014/main" id="{B5A7F85D-F44E-3B7D-D9DB-9118AE064834}"/>
              </a:ext>
            </a:extLst>
          </p:cNvPr>
          <p:cNvSpPr>
            <a:spLocks noGrp="1"/>
          </p:cNvSpPr>
          <p:nvPr>
            <p:ph idx="1"/>
          </p:nvPr>
        </p:nvSpPr>
        <p:spPr>
          <a:xfrm>
            <a:off x="838200" y="1338470"/>
            <a:ext cx="10515600" cy="5154404"/>
          </a:xfrm>
        </p:spPr>
        <p:txBody>
          <a:bodyPr>
            <a:normAutofit fontScale="70000" lnSpcReduction="20000"/>
          </a:bodyPr>
          <a:lstStyle/>
          <a:p>
            <a:pPr marL="0" indent="0">
              <a:buNone/>
            </a:pPr>
            <a:r>
              <a:rPr lang="ru-RU" dirty="0"/>
              <a:t>Чтобы людям было интересно участвовать в 1:1 и это не было для них обузой, необходимо:</a:t>
            </a:r>
            <a:endParaRPr lang="en-US" dirty="0"/>
          </a:p>
          <a:p>
            <a:pPr marL="360000" indent="-360000">
              <a:buFont typeface="+mj-lt"/>
              <a:buAutoNum type="arabicPeriod"/>
            </a:pPr>
            <a:r>
              <a:rPr lang="ru-RU" dirty="0"/>
              <a:t>Предлагаем </a:t>
            </a:r>
            <a:r>
              <a:rPr lang="ru-RU" b="1" dirty="0"/>
              <a:t>конкретную</a:t>
            </a:r>
            <a:r>
              <a:rPr lang="ru-RU" dirty="0"/>
              <a:t> </a:t>
            </a:r>
            <a:r>
              <a:rPr lang="ru-RU" b="1" dirty="0"/>
              <a:t>помощь</a:t>
            </a:r>
            <a:r>
              <a:rPr lang="ru-RU" dirty="0"/>
              <a:t> для сотрудника</a:t>
            </a:r>
          </a:p>
          <a:p>
            <a:pPr lvl="1"/>
            <a:r>
              <a:rPr lang="ru-RU" dirty="0"/>
              <a:t>Вопросы: </a:t>
            </a:r>
            <a:r>
              <a:rPr lang="ru-RU" i="1" dirty="0"/>
              <a:t>Что я могу для тебя сделать?</a:t>
            </a:r>
            <a:br>
              <a:rPr lang="ru-RU" i="1" dirty="0"/>
            </a:br>
            <a:r>
              <a:rPr lang="ru-RU" i="1" dirty="0"/>
              <a:t>Как я могу тебе помочь?</a:t>
            </a:r>
            <a:br>
              <a:rPr lang="ru-RU" i="1" dirty="0"/>
            </a:br>
            <a:r>
              <a:rPr lang="ru-RU" dirty="0"/>
              <a:t>Или предложение: </a:t>
            </a:r>
            <a:r>
              <a:rPr lang="ru-RU" i="1" dirty="0"/>
              <a:t>Если я со своей стороны сделаю / предложу …, может быть тебе это поможет в …?</a:t>
            </a:r>
          </a:p>
          <a:p>
            <a:pPr lvl="1"/>
            <a:r>
              <a:rPr lang="ru-RU" dirty="0"/>
              <a:t>Выбор альтернативы: </a:t>
            </a:r>
            <a:r>
              <a:rPr lang="ru-RU" i="1" dirty="0"/>
              <a:t>Тебе было бы удобнее, чтобы ты построили работу так</a:t>
            </a:r>
            <a:r>
              <a:rPr lang="en-US" i="1" dirty="0"/>
              <a:t> и</a:t>
            </a:r>
            <a:r>
              <a:rPr lang="ru-RU" i="1" dirty="0"/>
              <a:t>ли так</a:t>
            </a:r>
            <a:r>
              <a:rPr lang="en-US" i="1" dirty="0"/>
              <a:t>?</a:t>
            </a:r>
            <a:endParaRPr lang="ru-RU" i="1" dirty="0"/>
          </a:p>
          <a:p>
            <a:pPr lvl="1"/>
            <a:r>
              <a:rPr lang="ru-RU" dirty="0"/>
              <a:t>Если большинство 1:1 заканчиваются тем, что руководитель проговорил, что он для меня сделает (помочь с проблемой, облегчить жизнь, найти какую-то информацию) и потом реально это делает, то такие встречи несут для сотрудника смысл для сотрудника.</a:t>
            </a:r>
          </a:p>
          <a:p>
            <a:pPr marL="360000" indent="-360000">
              <a:buFont typeface="+mj-lt"/>
              <a:buAutoNum type="arabicPeriod"/>
            </a:pPr>
            <a:r>
              <a:rPr lang="ru-RU" dirty="0"/>
              <a:t>Если сотрудник знает, что у вас раз в [месяц / две недели</a:t>
            </a:r>
            <a:r>
              <a:rPr lang="en-US" dirty="0"/>
              <a:t>]</a:t>
            </a:r>
            <a:r>
              <a:rPr lang="ru-RU" dirty="0"/>
              <a:t> </a:t>
            </a:r>
            <a:r>
              <a:rPr lang="ru-RU" b="1" dirty="0"/>
              <a:t>есть слот времени</a:t>
            </a:r>
            <a:r>
              <a:rPr lang="ru-RU" dirty="0"/>
              <a:t>, когда вы можете обсудить что-то важное для него, при этим если по факту не о чем говорить, то и не тратим время друг друга</a:t>
            </a:r>
          </a:p>
          <a:p>
            <a:pPr marL="360000" indent="-360000">
              <a:buFont typeface="+mj-lt"/>
              <a:buAutoNum type="arabicPeriod"/>
            </a:pPr>
            <a:r>
              <a:rPr lang="ru-RU" b="1" dirty="0"/>
              <a:t>Структура</a:t>
            </a:r>
            <a:r>
              <a:rPr lang="ru-RU" dirty="0"/>
              <a:t> встреч </a:t>
            </a:r>
            <a:r>
              <a:rPr lang="ru-RU" b="1" dirty="0"/>
              <a:t>должна</a:t>
            </a:r>
            <a:r>
              <a:rPr lang="ru-RU" dirty="0"/>
              <a:t> </a:t>
            </a:r>
            <a:r>
              <a:rPr lang="ru-RU" b="1" dirty="0"/>
              <a:t>меняться</a:t>
            </a:r>
            <a:r>
              <a:rPr lang="ru-RU" dirty="0"/>
              <a:t>, не превращалась в стандартный бессмысленный диалог: </a:t>
            </a:r>
            <a:r>
              <a:rPr lang="ru-RU" i="1" dirty="0"/>
              <a:t>«Как дела? Нормально. Что-то болит? Нет. Помощь нужна? Нет. Ну пока.»</a:t>
            </a:r>
            <a:br>
              <a:rPr lang="ru-RU" i="1" dirty="0"/>
            </a:br>
            <a:r>
              <a:rPr lang="ru-RU" dirty="0"/>
              <a:t>Используем </a:t>
            </a:r>
            <a:r>
              <a:rPr lang="ru-RU" b="1" dirty="0"/>
              <a:t>разные инструменты</a:t>
            </a:r>
            <a:r>
              <a:rPr lang="ru-RU" dirty="0"/>
              <a:t>, разную структуру встречи.</a:t>
            </a:r>
            <a:br>
              <a:rPr lang="ru-RU" dirty="0"/>
            </a:br>
            <a:r>
              <a:rPr lang="ru-RU" dirty="0"/>
              <a:t>Есть разные виды встреч 1:1.</a:t>
            </a:r>
          </a:p>
          <a:p>
            <a:pPr marL="360000" indent="-360000">
              <a:buFont typeface="+mj-lt"/>
              <a:buAutoNum type="arabicPeriod"/>
            </a:pPr>
            <a:r>
              <a:rPr lang="ru-RU" dirty="0"/>
              <a:t>Не забываем </a:t>
            </a:r>
            <a:r>
              <a:rPr lang="ru-RU" b="1" dirty="0"/>
              <a:t>поблагодарить</a:t>
            </a:r>
            <a:r>
              <a:rPr lang="ru-RU" dirty="0"/>
              <a:t> сотрудника:</a:t>
            </a:r>
          </a:p>
          <a:p>
            <a:pPr lvl="1"/>
            <a:r>
              <a:rPr lang="ru-RU" i="1" dirty="0"/>
              <a:t>Мне хватает поддержки в том-то</a:t>
            </a:r>
          </a:p>
          <a:p>
            <a:pPr lvl="1"/>
            <a:r>
              <a:rPr lang="ru-RU" i="1" dirty="0"/>
              <a:t>Мне очень помогла информация о том-то</a:t>
            </a:r>
          </a:p>
          <a:p>
            <a:pPr lvl="1"/>
            <a:r>
              <a:rPr lang="ru-RU" i="1" dirty="0"/>
              <a:t>Спасибо, что эту задачу помог декомпозировать</a:t>
            </a:r>
          </a:p>
          <a:p>
            <a:pPr marL="0" indent="0">
              <a:buNone/>
            </a:pPr>
            <a:endParaRPr lang="ru-RU" i="1" dirty="0"/>
          </a:p>
        </p:txBody>
      </p:sp>
    </p:spTree>
    <p:extLst>
      <p:ext uri="{BB962C8B-B14F-4D97-AF65-F5344CB8AC3E}">
        <p14:creationId xmlns:p14="http://schemas.microsoft.com/office/powerpoint/2010/main" val="3232774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0"/>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С чего начать проводить встречи 1:1:</a:t>
            </a:r>
            <a:endParaRPr dirty="0"/>
          </a:p>
        </p:txBody>
      </p:sp>
      <p:sp>
        <p:nvSpPr>
          <p:cNvPr id="2" name="Объект 1">
            <a:extLst>
              <a:ext uri="{FF2B5EF4-FFF2-40B4-BE49-F238E27FC236}">
                <a16:creationId xmlns:a16="http://schemas.microsoft.com/office/drawing/2014/main" id="{6E6B1E6F-2E55-CBDE-9CFB-46EC4C5D2D0B}"/>
              </a:ext>
            </a:extLst>
          </p:cNvPr>
          <p:cNvSpPr>
            <a:spLocks noGrp="1"/>
          </p:cNvSpPr>
          <p:nvPr>
            <p:ph idx="1"/>
          </p:nvPr>
        </p:nvSpPr>
        <p:spPr>
          <a:xfrm>
            <a:off x="640773" y="1361209"/>
            <a:ext cx="10515600" cy="5131666"/>
          </a:xfrm>
        </p:spPr>
        <p:txBody>
          <a:bodyPr>
            <a:normAutofit fontScale="77500" lnSpcReduction="20000"/>
          </a:bodyPr>
          <a:lstStyle/>
          <a:p>
            <a:pPr marL="285750" marR="0" lvl="0" indent="-285750" algn="l" rtl="0">
              <a:lnSpc>
                <a:spcPct val="100000"/>
              </a:lnSpc>
              <a:spcBef>
                <a:spcPts val="1000"/>
              </a:spcBef>
              <a:spcAft>
                <a:spcPts val="0"/>
              </a:spcAft>
              <a:buClr>
                <a:srgbClr val="000000"/>
              </a:buClr>
              <a:buSzPct val="100000"/>
              <a:buFont typeface="Arial"/>
              <a:buChar char="•"/>
            </a:pPr>
            <a:r>
              <a:rPr lang="ru-RU" sz="2800" b="1" dirty="0">
                <a:sym typeface="Montserrat"/>
              </a:rPr>
              <a:t>Оцените</a:t>
            </a:r>
            <a:r>
              <a:rPr lang="ru-RU" sz="2800" dirty="0">
                <a:sym typeface="Montserrat"/>
              </a:rPr>
              <a:t> </a:t>
            </a:r>
            <a:r>
              <a:rPr lang="ru-RU" sz="2800" b="1" dirty="0">
                <a:sym typeface="Montserrat"/>
              </a:rPr>
              <a:t>состояние</a:t>
            </a:r>
            <a:r>
              <a:rPr lang="ru-RU" sz="2800" dirty="0">
                <a:sym typeface="Montserrat"/>
              </a:rPr>
              <a:t> ваших ключевых </a:t>
            </a:r>
            <a:r>
              <a:rPr lang="ru-RU" sz="2800" b="1" dirty="0">
                <a:sym typeface="Montserrat"/>
              </a:rPr>
              <a:t>людей</a:t>
            </a:r>
            <a:r>
              <a:rPr lang="ru-RU" sz="2800" dirty="0">
                <a:sym typeface="Montserrat"/>
              </a:rPr>
              <a:t> (матрица «Интерес —Компетентность)»</a:t>
            </a:r>
          </a:p>
          <a:p>
            <a:pPr marL="285750" marR="0" lvl="0" indent="-285750" algn="l" rtl="0">
              <a:lnSpc>
                <a:spcPct val="100000"/>
              </a:lnSpc>
              <a:spcBef>
                <a:spcPts val="1000"/>
              </a:spcBef>
              <a:spcAft>
                <a:spcPts val="0"/>
              </a:spcAft>
              <a:buClr>
                <a:srgbClr val="000000"/>
              </a:buClr>
              <a:buSzPct val="100000"/>
              <a:buFont typeface="Arial"/>
              <a:buChar char="•"/>
            </a:pPr>
            <a:r>
              <a:rPr lang="ru-RU" sz="2800" dirty="0">
                <a:sym typeface="Montserrat"/>
              </a:rPr>
              <a:t>Назначьте встречи 1:1 с сотрудниками, чье состояние вас волнует</a:t>
            </a:r>
          </a:p>
          <a:p>
            <a:pPr marL="285750" marR="0" lvl="0" indent="-285750" algn="l" rtl="0">
              <a:lnSpc>
                <a:spcPct val="100000"/>
              </a:lnSpc>
              <a:spcBef>
                <a:spcPts val="1000"/>
              </a:spcBef>
              <a:spcAft>
                <a:spcPts val="0"/>
              </a:spcAft>
              <a:buClr>
                <a:srgbClr val="000000"/>
              </a:buClr>
              <a:buSzPct val="100000"/>
              <a:buFont typeface="Arial"/>
              <a:buChar char="•"/>
            </a:pPr>
            <a:r>
              <a:rPr lang="ru-RU" sz="2800" dirty="0">
                <a:sym typeface="Montserrat"/>
              </a:rPr>
              <a:t>Проведите встречи, на них постарайтесь </a:t>
            </a:r>
            <a:r>
              <a:rPr lang="ru-RU" sz="2800" b="1" dirty="0">
                <a:sym typeface="Montserrat"/>
              </a:rPr>
              <a:t>услышать</a:t>
            </a:r>
            <a:r>
              <a:rPr lang="ru-RU" sz="2800" dirty="0">
                <a:sym typeface="Montserrat"/>
              </a:rPr>
              <a:t>, </a:t>
            </a:r>
            <a:r>
              <a:rPr lang="ru-RU" sz="2800" b="1" dirty="0">
                <a:sym typeface="Montserrat"/>
              </a:rPr>
              <a:t>что</a:t>
            </a:r>
            <a:r>
              <a:rPr lang="ru-RU" sz="2800" dirty="0">
                <a:sym typeface="Montserrat"/>
              </a:rPr>
              <a:t> именно </a:t>
            </a:r>
            <a:r>
              <a:rPr lang="ru-RU" sz="2800" b="1" dirty="0">
                <a:sym typeface="Montserrat"/>
              </a:rPr>
              <a:t>для человека</a:t>
            </a:r>
            <a:r>
              <a:rPr lang="ru-RU" sz="2800" dirty="0">
                <a:sym typeface="Montserrat"/>
              </a:rPr>
              <a:t> </a:t>
            </a:r>
            <a:r>
              <a:rPr lang="ru-RU" sz="2800" b="1" dirty="0">
                <a:sym typeface="Montserrat"/>
              </a:rPr>
              <a:t>важно</a:t>
            </a:r>
            <a:r>
              <a:rPr lang="ru-RU" sz="2800" dirty="0">
                <a:sym typeface="Montserrat"/>
              </a:rPr>
              <a:t> (что звучит в его словах) — проясняйте неясное</a:t>
            </a:r>
          </a:p>
          <a:p>
            <a:pPr marL="285750" marR="0" lvl="0" indent="-285750" algn="l" rtl="0">
              <a:lnSpc>
                <a:spcPct val="100000"/>
              </a:lnSpc>
              <a:spcBef>
                <a:spcPts val="1000"/>
              </a:spcBef>
              <a:spcAft>
                <a:spcPts val="0"/>
              </a:spcAft>
              <a:buClr>
                <a:srgbClr val="000000"/>
              </a:buClr>
              <a:buSzPct val="100000"/>
              <a:buFont typeface="Arial"/>
              <a:buChar char="•"/>
            </a:pPr>
            <a:r>
              <a:rPr lang="ru-RU" sz="2800" dirty="0">
                <a:sym typeface="Montserrat"/>
              </a:rPr>
              <a:t>Согласуйте с человеком реальность, цели и первые шаги</a:t>
            </a:r>
          </a:p>
          <a:p>
            <a:pPr marL="285750" marR="0" lvl="0" indent="-285750" algn="l" rtl="0">
              <a:lnSpc>
                <a:spcPct val="100000"/>
              </a:lnSpc>
              <a:spcBef>
                <a:spcPts val="1000"/>
              </a:spcBef>
              <a:spcAft>
                <a:spcPts val="0"/>
              </a:spcAft>
              <a:buClr>
                <a:srgbClr val="000000"/>
              </a:buClr>
              <a:buSzPct val="100000"/>
              <a:buFont typeface="Arial"/>
              <a:buChar char="•"/>
            </a:pPr>
            <a:r>
              <a:rPr lang="ru-RU" sz="2800" dirty="0">
                <a:sym typeface="Montserrat"/>
              </a:rPr>
              <a:t>Как можно быстрее выполните </a:t>
            </a:r>
            <a:r>
              <a:rPr lang="ru-RU" sz="2800" b="1" dirty="0">
                <a:sym typeface="Montserrat"/>
              </a:rPr>
              <a:t>вашу часть договоренностей</a:t>
            </a:r>
          </a:p>
          <a:p>
            <a:pPr marL="0" marR="0" lvl="0" indent="0" algn="l" rtl="0">
              <a:lnSpc>
                <a:spcPct val="100000"/>
              </a:lnSpc>
              <a:spcBef>
                <a:spcPts val="1000"/>
              </a:spcBef>
              <a:spcAft>
                <a:spcPts val="0"/>
              </a:spcAft>
              <a:buClr>
                <a:srgbClr val="000000"/>
              </a:buClr>
              <a:buSzPct val="100000"/>
              <a:buNone/>
            </a:pPr>
            <a:endParaRPr lang="ru-RU" sz="2800" dirty="0">
              <a:sym typeface="Montserrat"/>
            </a:endParaRPr>
          </a:p>
          <a:p>
            <a:pPr marL="0" marR="0" lvl="0" indent="0" algn="l" rtl="0">
              <a:lnSpc>
                <a:spcPct val="100000"/>
              </a:lnSpc>
              <a:spcBef>
                <a:spcPts val="1000"/>
              </a:spcBef>
              <a:spcAft>
                <a:spcPts val="0"/>
              </a:spcAft>
              <a:buClr>
                <a:srgbClr val="000000"/>
              </a:buClr>
              <a:buSzPct val="100000"/>
              <a:buNone/>
            </a:pPr>
            <a:r>
              <a:rPr lang="ru-RU" sz="2800" dirty="0">
                <a:sym typeface="Montserrat"/>
              </a:rPr>
              <a:t>С разными людьми можем говорить про разное:</a:t>
            </a:r>
          </a:p>
          <a:p>
            <a:pPr marL="285750" marR="0" lvl="0" indent="-285750" algn="l" rtl="0">
              <a:lnSpc>
                <a:spcPct val="100000"/>
              </a:lnSpc>
              <a:spcBef>
                <a:spcPts val="1000"/>
              </a:spcBef>
              <a:spcAft>
                <a:spcPts val="0"/>
              </a:spcAft>
              <a:buClr>
                <a:srgbClr val="000000"/>
              </a:buClr>
              <a:buSzPct val="100000"/>
              <a:buFont typeface="Arial"/>
              <a:buChar char="•"/>
            </a:pPr>
            <a:r>
              <a:rPr lang="ru-RU" sz="2800" dirty="0">
                <a:sym typeface="Montserrat"/>
              </a:rPr>
              <a:t>С кем бы вы поговорили про развитие?</a:t>
            </a:r>
          </a:p>
          <a:p>
            <a:pPr marL="285750" marR="0" lvl="0" indent="-285750" algn="l" rtl="0">
              <a:lnSpc>
                <a:spcPct val="100000"/>
              </a:lnSpc>
              <a:spcBef>
                <a:spcPts val="1000"/>
              </a:spcBef>
              <a:spcAft>
                <a:spcPts val="0"/>
              </a:spcAft>
              <a:buClr>
                <a:srgbClr val="000000"/>
              </a:buClr>
              <a:buSzPct val="100000"/>
              <a:buFont typeface="Arial"/>
              <a:buChar char="•"/>
            </a:pPr>
            <a:r>
              <a:rPr lang="ru-RU" sz="2800" dirty="0">
                <a:sym typeface="Montserrat"/>
              </a:rPr>
              <a:t>С кем бы поговорили про энергию? (На что хватает, на что нет, что сжирает энергию? Как много энергии в последнее время?)</a:t>
            </a:r>
          </a:p>
          <a:p>
            <a:pPr marL="285750" marR="0" lvl="0" indent="-285750" algn="l" rtl="0">
              <a:lnSpc>
                <a:spcPct val="100000"/>
              </a:lnSpc>
              <a:spcBef>
                <a:spcPts val="1000"/>
              </a:spcBef>
              <a:spcAft>
                <a:spcPts val="0"/>
              </a:spcAft>
              <a:buClr>
                <a:srgbClr val="000000"/>
              </a:buClr>
              <a:buSzPct val="100000"/>
              <a:buFont typeface="Arial"/>
              <a:buChar char="•"/>
            </a:pPr>
            <a:r>
              <a:rPr lang="ru-RU" sz="2800" dirty="0"/>
              <a:t>С кем бы поговорили про зоны ответственности, полномочия, зоны свободы?</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37"/>
          <p:cNvSpPr txBox="1">
            <a:spLocks noGrp="1"/>
          </p:cNvSpPr>
          <p:nvPr>
            <p:ph type="title"/>
          </p:nvPr>
        </p:nvSpPr>
        <p:spPr>
          <a:xfrm>
            <a:off x="572553" y="485491"/>
            <a:ext cx="10721487" cy="76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Зачем и сколько 1:1 проводить?</a:t>
            </a:r>
            <a:endParaRPr dirty="0"/>
          </a:p>
        </p:txBody>
      </p:sp>
      <p:pic>
        <p:nvPicPr>
          <p:cNvPr id="465" name="Google Shape;465;p37" descr="aim, bullseye, goal, shoot, shooting, target, targeting "/>
          <p:cNvPicPr preferRelativeResize="0"/>
          <p:nvPr/>
        </p:nvPicPr>
        <p:blipFill rotWithShape="1">
          <a:blip r:embed="rId3">
            <a:alphaModFix/>
          </a:blip>
          <a:srcRect/>
          <a:stretch/>
        </p:blipFill>
        <p:spPr>
          <a:xfrm>
            <a:off x="1940304" y="1437062"/>
            <a:ext cx="1645920" cy="1645920"/>
          </a:xfrm>
          <a:prstGeom prst="rect">
            <a:avLst/>
          </a:prstGeom>
          <a:noFill/>
          <a:ln>
            <a:noFill/>
          </a:ln>
        </p:spPr>
      </p:pic>
      <p:pic>
        <p:nvPicPr>
          <p:cNvPr id="466" name="Google Shape;466;p37" descr="accumulator, battery, charging, electric, electricity, energy, power "/>
          <p:cNvPicPr preferRelativeResize="0"/>
          <p:nvPr/>
        </p:nvPicPr>
        <p:blipFill rotWithShape="1">
          <a:blip r:embed="rId4">
            <a:alphaModFix/>
          </a:blip>
          <a:srcRect/>
          <a:stretch/>
        </p:blipFill>
        <p:spPr>
          <a:xfrm>
            <a:off x="4755857" y="1316126"/>
            <a:ext cx="1463040" cy="1463040"/>
          </a:xfrm>
          <a:prstGeom prst="rect">
            <a:avLst/>
          </a:prstGeom>
          <a:noFill/>
          <a:ln>
            <a:noFill/>
          </a:ln>
        </p:spPr>
      </p:pic>
      <p:pic>
        <p:nvPicPr>
          <p:cNvPr id="467" name="Google Shape;467;p37" descr="promotion, people, business, skills, recruitment, job, office "/>
          <p:cNvPicPr preferRelativeResize="0"/>
          <p:nvPr/>
        </p:nvPicPr>
        <p:blipFill rotWithShape="1">
          <a:blip r:embed="rId5">
            <a:alphaModFix/>
          </a:blip>
          <a:srcRect/>
          <a:stretch/>
        </p:blipFill>
        <p:spPr>
          <a:xfrm>
            <a:off x="7969084" y="1741862"/>
            <a:ext cx="1463040" cy="1463040"/>
          </a:xfrm>
          <a:prstGeom prst="rect">
            <a:avLst/>
          </a:prstGeom>
          <a:noFill/>
          <a:ln>
            <a:noFill/>
          </a:ln>
        </p:spPr>
      </p:pic>
      <p:pic>
        <p:nvPicPr>
          <p:cNvPr id="468" name="Google Shape;468;p37"/>
          <p:cNvPicPr preferRelativeResize="0"/>
          <p:nvPr/>
        </p:nvPicPr>
        <p:blipFill rotWithShape="1">
          <a:blip r:embed="rId6">
            <a:alphaModFix/>
          </a:blip>
          <a:srcRect/>
          <a:stretch/>
        </p:blipFill>
        <p:spPr>
          <a:xfrm flipH="1">
            <a:off x="8271832" y="3581771"/>
            <a:ext cx="1918059" cy="1936824"/>
          </a:xfrm>
          <a:prstGeom prst="rect">
            <a:avLst/>
          </a:prstGeom>
          <a:noFill/>
          <a:ln>
            <a:noFill/>
          </a:ln>
        </p:spPr>
      </p:pic>
      <p:grpSp>
        <p:nvGrpSpPr>
          <p:cNvPr id="469" name="Google Shape;469;p37"/>
          <p:cNvGrpSpPr/>
          <p:nvPr/>
        </p:nvGrpSpPr>
        <p:grpSpPr>
          <a:xfrm>
            <a:off x="4736205" y="4335767"/>
            <a:ext cx="1886747" cy="1449933"/>
            <a:chOff x="4704564" y="4990135"/>
            <a:chExt cx="1886747" cy="1449933"/>
          </a:xfrm>
        </p:grpSpPr>
        <p:pic>
          <p:nvPicPr>
            <p:cNvPr id="470" name="Google Shape;470;p37" descr="management, organization, group, hierarchy, network, structure "/>
            <p:cNvPicPr preferRelativeResize="0"/>
            <p:nvPr/>
          </p:nvPicPr>
          <p:blipFill rotWithShape="1">
            <a:blip r:embed="rId7">
              <a:alphaModFix/>
            </a:blip>
            <a:srcRect l="6251" t="25863" r="18748" b="-1"/>
            <a:stretch/>
          </p:blipFill>
          <p:spPr>
            <a:xfrm flipH="1">
              <a:off x="4704564" y="4990135"/>
              <a:ext cx="1561746" cy="1371600"/>
            </a:xfrm>
            <a:prstGeom prst="rect">
              <a:avLst/>
            </a:prstGeom>
            <a:noFill/>
            <a:ln>
              <a:noFill/>
            </a:ln>
          </p:spPr>
        </p:pic>
        <p:pic>
          <p:nvPicPr>
            <p:cNvPr id="471" name="Google Shape;471;p37" descr="carrot, food, vegetables, vegetarian "/>
            <p:cNvPicPr preferRelativeResize="0"/>
            <p:nvPr/>
          </p:nvPicPr>
          <p:blipFill rotWithShape="1">
            <a:blip r:embed="rId8">
              <a:alphaModFix/>
            </a:blip>
            <a:srcRect/>
            <a:stretch/>
          </p:blipFill>
          <p:spPr>
            <a:xfrm>
              <a:off x="5600689" y="5449446"/>
              <a:ext cx="990622" cy="990622"/>
            </a:xfrm>
            <a:prstGeom prst="rect">
              <a:avLst/>
            </a:prstGeom>
            <a:noFill/>
            <a:ln>
              <a:noFill/>
            </a:ln>
          </p:spPr>
        </p:pic>
      </p:grpSp>
      <p:grpSp>
        <p:nvGrpSpPr>
          <p:cNvPr id="472" name="Google Shape;472;p37"/>
          <p:cNvGrpSpPr/>
          <p:nvPr/>
        </p:nvGrpSpPr>
        <p:grpSpPr>
          <a:xfrm>
            <a:off x="1841610" y="3818663"/>
            <a:ext cx="1236245" cy="1463040"/>
            <a:chOff x="1841610" y="3753346"/>
            <a:chExt cx="1236245" cy="1463040"/>
          </a:xfrm>
        </p:grpSpPr>
        <p:pic>
          <p:nvPicPr>
            <p:cNvPr id="473" name="Google Shape;473;p37" descr="google, locate, location, pin, question "/>
            <p:cNvPicPr preferRelativeResize="0"/>
            <p:nvPr/>
          </p:nvPicPr>
          <p:blipFill rotWithShape="1">
            <a:blip r:embed="rId9">
              <a:alphaModFix/>
            </a:blip>
            <a:srcRect l="56995" t="55812"/>
            <a:stretch/>
          </p:blipFill>
          <p:spPr>
            <a:xfrm>
              <a:off x="2448672" y="4534975"/>
              <a:ext cx="629183" cy="646480"/>
            </a:xfrm>
            <a:prstGeom prst="rect">
              <a:avLst/>
            </a:prstGeom>
            <a:noFill/>
            <a:ln>
              <a:noFill/>
            </a:ln>
          </p:spPr>
        </p:pic>
        <p:pic>
          <p:nvPicPr>
            <p:cNvPr id="474" name="Google Shape;474;p37" descr="google, locate, location, pin, question "/>
            <p:cNvPicPr preferRelativeResize="0"/>
            <p:nvPr/>
          </p:nvPicPr>
          <p:blipFill rotWithShape="1">
            <a:blip r:embed="rId9">
              <a:alphaModFix/>
            </a:blip>
            <a:srcRect r="43005"/>
            <a:stretch/>
          </p:blipFill>
          <p:spPr>
            <a:xfrm>
              <a:off x="1841610" y="3753346"/>
              <a:ext cx="833857" cy="1463040"/>
            </a:xfrm>
            <a:prstGeom prst="rect">
              <a:avLst/>
            </a:prstGeom>
            <a:noFill/>
            <a:ln>
              <a:noFill/>
            </a:ln>
          </p:spPr>
        </p:pic>
      </p:grpSp>
      <p:sp>
        <p:nvSpPr>
          <p:cNvPr id="475" name="Google Shape;475;p37"/>
          <p:cNvSpPr txBox="1"/>
          <p:nvPr/>
        </p:nvSpPr>
        <p:spPr>
          <a:xfrm>
            <a:off x="2913533" y="2412816"/>
            <a:ext cx="1842324" cy="923289"/>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800" b="1" i="0" u="none" strike="noStrike" cap="none" dirty="0">
                <a:solidFill>
                  <a:srgbClr val="0070C0"/>
                </a:solidFill>
                <a:latin typeface="Arial"/>
                <a:ea typeface="Arial"/>
                <a:cs typeface="Arial"/>
                <a:sym typeface="Arial"/>
              </a:rPr>
              <a:t>ЦЕЛИ</a:t>
            </a:r>
            <a:endParaRPr dirty="0"/>
          </a:p>
          <a:p>
            <a:pPr marL="0" marR="0" lvl="0" indent="0" algn="l" rtl="0">
              <a:lnSpc>
                <a:spcPct val="100000"/>
              </a:lnSpc>
              <a:spcBef>
                <a:spcPts val="0"/>
              </a:spcBef>
              <a:spcAft>
                <a:spcPts val="0"/>
              </a:spcAft>
              <a:buNone/>
            </a:pPr>
            <a:r>
              <a:rPr lang="ru-RU" sz="1800" b="0" i="0" u="none" strike="noStrike" cap="none" dirty="0">
                <a:solidFill>
                  <a:srgbClr val="000000"/>
                </a:solidFill>
                <a:latin typeface="Arial"/>
                <a:ea typeface="Arial"/>
                <a:cs typeface="Arial"/>
                <a:sym typeface="Arial"/>
              </a:rPr>
              <a:t>Личные</a:t>
            </a:r>
            <a:endParaRPr dirty="0"/>
          </a:p>
          <a:p>
            <a:pPr marL="0" marR="0" lvl="0" indent="0" algn="l" rtl="0">
              <a:lnSpc>
                <a:spcPct val="100000"/>
              </a:lnSpc>
              <a:spcBef>
                <a:spcPts val="0"/>
              </a:spcBef>
              <a:spcAft>
                <a:spcPts val="0"/>
              </a:spcAft>
              <a:buNone/>
            </a:pPr>
            <a:r>
              <a:rPr lang="ru-RU" sz="1800" b="0" i="0" u="none" strike="noStrike" cap="none" dirty="0">
                <a:solidFill>
                  <a:srgbClr val="000000"/>
                </a:solidFill>
                <a:latin typeface="Arial"/>
                <a:ea typeface="Arial"/>
                <a:cs typeface="Arial"/>
                <a:sym typeface="Arial"/>
              </a:rPr>
              <a:t>Командные</a:t>
            </a:r>
          </a:p>
        </p:txBody>
      </p:sp>
      <p:sp>
        <p:nvSpPr>
          <p:cNvPr id="476" name="Google Shape;476;p37"/>
          <p:cNvSpPr txBox="1"/>
          <p:nvPr/>
        </p:nvSpPr>
        <p:spPr>
          <a:xfrm>
            <a:off x="4897645" y="2563281"/>
            <a:ext cx="2256906" cy="92333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800" b="1" i="0" u="none" strike="noStrike" cap="none" dirty="0">
                <a:solidFill>
                  <a:srgbClr val="0070C0"/>
                </a:solidFill>
                <a:latin typeface="Arial"/>
                <a:ea typeface="Arial"/>
                <a:cs typeface="Arial"/>
                <a:sym typeface="Arial"/>
              </a:rPr>
              <a:t>ЭНЕРГИЯ</a:t>
            </a:r>
            <a:endParaRPr dirty="0"/>
          </a:p>
          <a:p>
            <a:pPr marL="0" marR="0" lvl="0" indent="0" algn="l" rtl="0">
              <a:lnSpc>
                <a:spcPct val="100000"/>
              </a:lnSpc>
              <a:spcBef>
                <a:spcPts val="0"/>
              </a:spcBef>
              <a:spcAft>
                <a:spcPts val="0"/>
              </a:spcAft>
              <a:buNone/>
            </a:pPr>
            <a:r>
              <a:rPr lang="ru-RU" sz="1800" b="0" i="0" u="none" strike="noStrike" cap="none" dirty="0">
                <a:solidFill>
                  <a:srgbClr val="000000"/>
                </a:solidFill>
                <a:latin typeface="Arial"/>
                <a:ea typeface="Arial"/>
                <a:cs typeface="Arial"/>
                <a:sym typeface="Arial"/>
              </a:rPr>
              <a:t>На что есть силы?</a:t>
            </a:r>
            <a:endParaRPr dirty="0"/>
          </a:p>
          <a:p>
            <a:pPr marL="0" marR="0" lvl="0" indent="0" algn="l" rtl="0">
              <a:lnSpc>
                <a:spcPct val="100000"/>
              </a:lnSpc>
              <a:spcBef>
                <a:spcPts val="0"/>
              </a:spcBef>
              <a:spcAft>
                <a:spcPts val="0"/>
              </a:spcAft>
              <a:buNone/>
            </a:pPr>
            <a:r>
              <a:rPr lang="ru-RU" sz="1800" b="0" i="0" u="none" strike="noStrike" cap="none" dirty="0">
                <a:solidFill>
                  <a:srgbClr val="000000"/>
                </a:solidFill>
                <a:latin typeface="Arial"/>
                <a:ea typeface="Arial"/>
                <a:cs typeface="Arial"/>
                <a:sym typeface="Arial"/>
              </a:rPr>
              <a:t>Выгорание</a:t>
            </a:r>
            <a:endParaRPr dirty="0"/>
          </a:p>
        </p:txBody>
      </p:sp>
      <p:sp>
        <p:nvSpPr>
          <p:cNvPr id="477" name="Google Shape;477;p37"/>
          <p:cNvSpPr txBox="1"/>
          <p:nvPr/>
        </p:nvSpPr>
        <p:spPr>
          <a:xfrm>
            <a:off x="8759613" y="2692364"/>
            <a:ext cx="2664305" cy="92333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800" b="1" i="0" u="none" strike="noStrike" cap="none" dirty="0">
                <a:solidFill>
                  <a:srgbClr val="0070C0"/>
                </a:solidFill>
                <a:latin typeface="Arial"/>
                <a:ea typeface="Arial"/>
                <a:cs typeface="Arial"/>
                <a:sym typeface="Arial"/>
              </a:rPr>
              <a:t>КОМПЕТЕНЦИИ</a:t>
            </a:r>
            <a:endParaRPr dirty="0"/>
          </a:p>
          <a:p>
            <a:pPr marL="0" marR="0" lvl="0" indent="0" algn="l" rtl="0">
              <a:lnSpc>
                <a:spcPct val="100000"/>
              </a:lnSpc>
              <a:spcBef>
                <a:spcPts val="0"/>
              </a:spcBef>
              <a:spcAft>
                <a:spcPts val="0"/>
              </a:spcAft>
              <a:buNone/>
            </a:pPr>
            <a:r>
              <a:rPr lang="ru-RU" sz="1800" b="0" i="0" u="none" strike="noStrike" cap="none" dirty="0">
                <a:solidFill>
                  <a:srgbClr val="000000"/>
                </a:solidFill>
                <a:latin typeface="Arial"/>
                <a:ea typeface="Arial"/>
                <a:cs typeface="Arial"/>
                <a:sym typeface="Arial"/>
              </a:rPr>
              <a:t>Что уже умеет?</a:t>
            </a:r>
            <a:br>
              <a:rPr lang="ru-RU" sz="1800" b="0" i="0" u="none" strike="noStrike" cap="none" dirty="0">
                <a:solidFill>
                  <a:srgbClr val="000000"/>
                </a:solidFill>
                <a:latin typeface="Arial"/>
                <a:ea typeface="Arial"/>
                <a:cs typeface="Arial"/>
                <a:sym typeface="Arial"/>
              </a:rPr>
            </a:br>
            <a:r>
              <a:rPr lang="ru-RU" sz="1800" b="0" i="0" u="none" strike="noStrike" cap="none" dirty="0">
                <a:solidFill>
                  <a:srgbClr val="000000"/>
                </a:solidFill>
                <a:latin typeface="Arial"/>
                <a:ea typeface="Arial"/>
                <a:cs typeface="Arial"/>
                <a:sym typeface="Arial"/>
              </a:rPr>
              <a:t>Какие умения нужны?</a:t>
            </a:r>
            <a:endParaRPr dirty="0"/>
          </a:p>
        </p:txBody>
      </p:sp>
      <p:sp>
        <p:nvSpPr>
          <p:cNvPr id="478" name="Google Shape;478;p37"/>
          <p:cNvSpPr txBox="1"/>
          <p:nvPr/>
        </p:nvSpPr>
        <p:spPr>
          <a:xfrm>
            <a:off x="8518201" y="5185534"/>
            <a:ext cx="3669455" cy="1200329"/>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800" b="1" i="0" u="none" strike="noStrike" cap="none" dirty="0">
                <a:solidFill>
                  <a:srgbClr val="0070C0"/>
                </a:solidFill>
                <a:latin typeface="Arial"/>
                <a:ea typeface="Arial"/>
                <a:cs typeface="Arial"/>
                <a:sym typeface="Arial"/>
              </a:rPr>
              <a:t>ДИАГНОСТИКА МОТИВАЦИИ</a:t>
            </a:r>
            <a:endParaRPr dirty="0"/>
          </a:p>
          <a:p>
            <a:pPr marL="0" marR="0" lvl="0" indent="0" algn="l" rtl="0">
              <a:lnSpc>
                <a:spcPct val="100000"/>
              </a:lnSpc>
              <a:spcBef>
                <a:spcPts val="0"/>
              </a:spcBef>
              <a:spcAft>
                <a:spcPts val="0"/>
              </a:spcAft>
              <a:buNone/>
            </a:pPr>
            <a:r>
              <a:rPr lang="ru-RU" sz="1800" b="0" i="0" u="none" strike="noStrike" cap="none" dirty="0">
                <a:solidFill>
                  <a:srgbClr val="000000"/>
                </a:solidFill>
                <a:latin typeface="Arial"/>
                <a:ea typeface="Arial"/>
                <a:cs typeface="Arial"/>
                <a:sym typeface="Arial"/>
              </a:rPr>
              <a:t>Вовлеченность</a:t>
            </a:r>
            <a:br>
              <a:rPr lang="ru-RU" sz="1800" b="0" i="0" u="none" strike="noStrike" cap="none" dirty="0">
                <a:solidFill>
                  <a:srgbClr val="000000"/>
                </a:solidFill>
                <a:latin typeface="Arial"/>
                <a:ea typeface="Arial"/>
                <a:cs typeface="Arial"/>
                <a:sym typeface="Arial"/>
              </a:rPr>
            </a:br>
            <a:r>
              <a:rPr lang="ru-RU" sz="1800" b="0" i="0" u="none" strike="noStrike" cap="none" dirty="0">
                <a:solidFill>
                  <a:srgbClr val="000000"/>
                </a:solidFill>
                <a:latin typeface="Arial"/>
                <a:ea typeface="Arial"/>
                <a:cs typeface="Arial"/>
                <a:sym typeface="Arial"/>
              </a:rPr>
              <a:t>Индивидуальные факторы</a:t>
            </a:r>
            <a:br>
              <a:rPr lang="ru-RU" sz="1800" b="0" i="0" u="none" strike="noStrike" cap="none" dirty="0">
                <a:solidFill>
                  <a:srgbClr val="000000"/>
                </a:solidFill>
                <a:latin typeface="Arial"/>
                <a:ea typeface="Arial"/>
                <a:cs typeface="Arial"/>
                <a:sym typeface="Arial"/>
              </a:rPr>
            </a:br>
            <a:r>
              <a:rPr lang="ru-RU" sz="1800" b="0" i="0" u="none" strike="noStrike" cap="none" dirty="0">
                <a:solidFill>
                  <a:srgbClr val="000000"/>
                </a:solidFill>
                <a:latin typeface="Arial"/>
                <a:ea typeface="Arial"/>
                <a:cs typeface="Arial"/>
                <a:sym typeface="Arial"/>
              </a:rPr>
              <a:t>Демотивация</a:t>
            </a:r>
            <a:endParaRPr dirty="0"/>
          </a:p>
        </p:txBody>
      </p:sp>
      <p:sp>
        <p:nvSpPr>
          <p:cNvPr id="479" name="Google Shape;479;p37"/>
          <p:cNvSpPr txBox="1"/>
          <p:nvPr/>
        </p:nvSpPr>
        <p:spPr>
          <a:xfrm>
            <a:off x="4152828" y="5518595"/>
            <a:ext cx="3416486" cy="1200329"/>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800" b="1" i="0" u="none" strike="noStrike" cap="none" dirty="0">
                <a:solidFill>
                  <a:srgbClr val="0070C0"/>
                </a:solidFill>
                <a:latin typeface="Arial"/>
                <a:ea typeface="Arial"/>
                <a:cs typeface="Arial"/>
                <a:sym typeface="Arial"/>
              </a:rPr>
              <a:t>ЗОНЫ ОТВЕТСТВЕННОСТИ</a:t>
            </a:r>
            <a:endParaRPr dirty="0"/>
          </a:p>
          <a:p>
            <a:pPr marL="0" marR="0" lvl="0" indent="0" algn="l" rtl="0">
              <a:lnSpc>
                <a:spcPct val="100000"/>
              </a:lnSpc>
              <a:spcBef>
                <a:spcPts val="0"/>
              </a:spcBef>
              <a:spcAft>
                <a:spcPts val="0"/>
              </a:spcAft>
              <a:buNone/>
            </a:pPr>
            <a:r>
              <a:rPr lang="ru-RU" sz="1800" b="0" i="0" u="none" strike="noStrike" cap="none" dirty="0">
                <a:solidFill>
                  <a:srgbClr val="000000"/>
                </a:solidFill>
                <a:latin typeface="Arial"/>
                <a:ea typeface="Arial"/>
                <a:cs typeface="Arial"/>
                <a:sym typeface="Arial"/>
              </a:rPr>
              <a:t>Степень делегирования</a:t>
            </a:r>
            <a:br>
              <a:rPr lang="ru-RU" sz="1800" b="0" i="0" u="none" strike="noStrike" cap="none" dirty="0">
                <a:solidFill>
                  <a:srgbClr val="000000"/>
                </a:solidFill>
                <a:latin typeface="Arial"/>
                <a:ea typeface="Arial"/>
                <a:cs typeface="Arial"/>
                <a:sym typeface="Arial"/>
              </a:rPr>
            </a:br>
            <a:r>
              <a:rPr lang="ru-RU" sz="1800" b="0" i="0" u="none" strike="noStrike" cap="none" dirty="0">
                <a:solidFill>
                  <a:srgbClr val="000000"/>
                </a:solidFill>
                <a:latin typeface="Arial"/>
                <a:ea typeface="Arial"/>
                <a:cs typeface="Arial"/>
                <a:sym typeface="Arial"/>
              </a:rPr>
              <a:t>Полномочия</a:t>
            </a:r>
            <a:br>
              <a:rPr lang="ru-RU" sz="1800" b="0" i="0" u="none" strike="noStrike" cap="none" dirty="0">
                <a:solidFill>
                  <a:srgbClr val="000000"/>
                </a:solidFill>
                <a:latin typeface="Arial"/>
                <a:ea typeface="Arial"/>
                <a:cs typeface="Arial"/>
                <a:sym typeface="Arial"/>
              </a:rPr>
            </a:br>
            <a:r>
              <a:rPr lang="ru-RU" sz="1800" b="0" i="0" u="none" strike="noStrike" cap="none" dirty="0">
                <a:solidFill>
                  <a:srgbClr val="000000"/>
                </a:solidFill>
                <a:latin typeface="Arial"/>
                <a:ea typeface="Arial"/>
                <a:cs typeface="Arial"/>
                <a:sym typeface="Arial"/>
              </a:rPr>
              <a:t>«Пряники»</a:t>
            </a:r>
            <a:endParaRPr sz="1800" b="0" i="0" u="none" strike="noStrike" cap="none" dirty="0">
              <a:solidFill>
                <a:srgbClr val="000000"/>
              </a:solidFill>
              <a:latin typeface="Arial"/>
              <a:ea typeface="Arial"/>
              <a:cs typeface="Arial"/>
              <a:sym typeface="Arial"/>
            </a:endParaRPr>
          </a:p>
        </p:txBody>
      </p:sp>
      <p:sp>
        <p:nvSpPr>
          <p:cNvPr id="480" name="Google Shape;480;p37"/>
          <p:cNvSpPr txBox="1"/>
          <p:nvPr/>
        </p:nvSpPr>
        <p:spPr>
          <a:xfrm>
            <a:off x="1044850" y="5185535"/>
            <a:ext cx="2600204" cy="1200329"/>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800" b="1" i="0" u="none" strike="noStrike" cap="none" dirty="0">
                <a:solidFill>
                  <a:srgbClr val="0070C0"/>
                </a:solidFill>
                <a:latin typeface="Arial"/>
                <a:ea typeface="Arial"/>
                <a:cs typeface="Arial"/>
                <a:sym typeface="Arial"/>
              </a:rPr>
              <a:t>ОТДЕЛЬНЫЕ КЕЙСЫ</a:t>
            </a:r>
            <a:endParaRPr dirty="0"/>
          </a:p>
          <a:p>
            <a:pPr marL="0" marR="0" lvl="0" indent="0" algn="l" rtl="0">
              <a:lnSpc>
                <a:spcPct val="100000"/>
              </a:lnSpc>
              <a:spcBef>
                <a:spcPts val="0"/>
              </a:spcBef>
              <a:spcAft>
                <a:spcPts val="0"/>
              </a:spcAft>
              <a:buNone/>
            </a:pPr>
            <a:r>
              <a:rPr lang="ru-RU" sz="1800" b="0" i="0" u="none" strike="noStrike" cap="none" dirty="0">
                <a:solidFill>
                  <a:srgbClr val="000000"/>
                </a:solidFill>
                <a:latin typeface="Arial"/>
                <a:ea typeface="Arial"/>
                <a:cs typeface="Arial"/>
                <a:sym typeface="Arial"/>
              </a:rPr>
              <a:t>Фидбеки</a:t>
            </a:r>
            <a:br>
              <a:rPr lang="ru-RU" sz="1800" b="0" i="0" u="none" strike="noStrike" cap="none" dirty="0">
                <a:solidFill>
                  <a:srgbClr val="000000"/>
                </a:solidFill>
                <a:latin typeface="Arial"/>
                <a:ea typeface="Arial"/>
                <a:cs typeface="Arial"/>
                <a:sym typeface="Arial"/>
              </a:rPr>
            </a:br>
            <a:r>
              <a:rPr lang="ru-RU" sz="1800" b="0" i="0" u="none" strike="noStrike" cap="none" dirty="0">
                <a:solidFill>
                  <a:srgbClr val="000000"/>
                </a:solidFill>
                <a:latin typeface="Arial"/>
                <a:ea typeface="Arial"/>
                <a:cs typeface="Arial"/>
                <a:sym typeface="Arial"/>
              </a:rPr>
              <a:t>Идеи</a:t>
            </a:r>
            <a:br>
              <a:rPr lang="ru-RU" sz="1800" b="0" i="0" u="none" strike="noStrike" cap="none" dirty="0">
                <a:solidFill>
                  <a:srgbClr val="000000"/>
                </a:solidFill>
                <a:latin typeface="Arial"/>
                <a:ea typeface="Arial"/>
                <a:cs typeface="Arial"/>
                <a:sym typeface="Arial"/>
              </a:rPr>
            </a:br>
            <a:r>
              <a:rPr lang="ru-RU" sz="1800" b="0" i="0" u="none" strike="noStrike" cap="none" dirty="0">
                <a:solidFill>
                  <a:srgbClr val="000000"/>
                </a:solidFill>
                <a:latin typeface="Arial"/>
                <a:ea typeface="Arial"/>
                <a:cs typeface="Arial"/>
                <a:sym typeface="Arial"/>
              </a:rPr>
              <a:t>Договоренности</a:t>
            </a:r>
            <a:endParaRPr dirty="0"/>
          </a:p>
        </p:txBody>
      </p:sp>
    </p:spTree>
    <p:extLst>
      <p:ext uri="{BB962C8B-B14F-4D97-AF65-F5344CB8AC3E}">
        <p14:creationId xmlns:p14="http://schemas.microsoft.com/office/powerpoint/2010/main" val="4112772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3"/>
          <p:cNvSpPr txBox="1">
            <a:spLocks noGrp="1"/>
          </p:cNvSpPr>
          <p:nvPr>
            <p:ph type="title"/>
          </p:nvPr>
        </p:nvSpPr>
        <p:spPr>
          <a:xfrm>
            <a:off x="586408" y="284719"/>
            <a:ext cx="6862419" cy="616429"/>
          </a:xfrm>
          <a:prstGeom prst="rect">
            <a:avLst/>
          </a:prstGeom>
          <a:noFill/>
          <a:ln>
            <a:noFill/>
          </a:ln>
        </p:spPr>
        <p:txBody>
          <a:bodyPr spcFirstLastPara="1" wrap="square" lIns="0" tIns="91425" rIns="91425" bIns="91425" anchor="t" anchorCtr="0">
            <a:noAutofit/>
          </a:bodyPr>
          <a:lstStyle/>
          <a:p>
            <a:pPr marL="0" lvl="0" indent="0" algn="l" rtl="0">
              <a:lnSpc>
                <a:spcPct val="90000"/>
              </a:lnSpc>
              <a:spcBef>
                <a:spcPts val="0"/>
              </a:spcBef>
              <a:spcAft>
                <a:spcPts val="0"/>
              </a:spcAft>
              <a:buSzPts val="2800"/>
              <a:buNone/>
            </a:pPr>
            <a:r>
              <a:rPr lang="ru-RU" sz="3600" dirty="0">
                <a:sym typeface="Montserrat"/>
              </a:rPr>
              <a:t>Представьте, что у вас есть $10000</a:t>
            </a:r>
            <a:endParaRPr sz="3600" dirty="0"/>
          </a:p>
        </p:txBody>
      </p:sp>
      <p:sp>
        <p:nvSpPr>
          <p:cNvPr id="4" name="Объект 3">
            <a:extLst>
              <a:ext uri="{FF2B5EF4-FFF2-40B4-BE49-F238E27FC236}">
                <a16:creationId xmlns:a16="http://schemas.microsoft.com/office/drawing/2014/main" id="{92405BC1-770E-998B-6F6A-F33376034DD6}"/>
              </a:ext>
            </a:extLst>
          </p:cNvPr>
          <p:cNvSpPr>
            <a:spLocks noGrp="1"/>
          </p:cNvSpPr>
          <p:nvPr>
            <p:ph idx="1"/>
          </p:nvPr>
        </p:nvSpPr>
        <p:spPr>
          <a:xfrm>
            <a:off x="535204" y="1136513"/>
            <a:ext cx="6771265" cy="5436767"/>
          </a:xfrm>
        </p:spPr>
        <p:txBody>
          <a:bodyPr>
            <a:normAutofit fontScale="85000" lnSpcReduction="20000"/>
          </a:bodyPr>
          <a:lstStyle/>
          <a:p>
            <a:pPr marL="285750" marR="0" lvl="0" indent="-285750" algn="l" rtl="0">
              <a:lnSpc>
                <a:spcPct val="100000"/>
              </a:lnSpc>
              <a:spcBef>
                <a:spcPts val="0"/>
              </a:spcBef>
              <a:spcAft>
                <a:spcPts val="0"/>
              </a:spcAft>
              <a:buClr>
                <a:srgbClr val="000000"/>
              </a:buClr>
              <a:buSzPts val="3240"/>
              <a:buFont typeface="Arial"/>
              <a:buChar char="•"/>
            </a:pPr>
            <a:r>
              <a:rPr lang="ru-RU" b="1" dirty="0">
                <a:sym typeface="Montserrat"/>
              </a:rPr>
              <a:t>Распределите их по 7 мотивационным факторам</a:t>
            </a:r>
            <a:br>
              <a:rPr lang="ru-RU" dirty="0">
                <a:sym typeface="Montserrat"/>
              </a:rPr>
            </a:br>
            <a:r>
              <a:rPr lang="ru-RU" dirty="0">
                <a:sym typeface="Montserrat"/>
              </a:rPr>
              <a:t>— $3000</a:t>
            </a:r>
            <a:br>
              <a:rPr lang="ru-RU" dirty="0">
                <a:sym typeface="Montserrat"/>
              </a:rPr>
            </a:br>
            <a:r>
              <a:rPr lang="ru-RU" dirty="0">
                <a:sym typeface="Montserrat"/>
              </a:rPr>
              <a:t>— $2000, $2000</a:t>
            </a:r>
            <a:br>
              <a:rPr lang="ru-RU" dirty="0">
                <a:sym typeface="Montserrat"/>
              </a:rPr>
            </a:br>
            <a:r>
              <a:rPr lang="ru-RU" dirty="0">
                <a:sym typeface="Montserrat"/>
              </a:rPr>
              <a:t>— $1000, $1000</a:t>
            </a:r>
            <a:br>
              <a:rPr lang="ru-RU" dirty="0">
                <a:sym typeface="Montserrat"/>
              </a:rPr>
            </a:br>
            <a:r>
              <a:rPr lang="ru-RU" dirty="0">
                <a:sym typeface="Montserrat"/>
              </a:rPr>
              <a:t>— $500, $500</a:t>
            </a:r>
            <a:endParaRPr lang="ru-RU" dirty="0"/>
          </a:p>
          <a:p>
            <a:pPr marL="285750" marR="0" lvl="0" indent="-80009" algn="l" rtl="0">
              <a:lnSpc>
                <a:spcPct val="100000"/>
              </a:lnSpc>
              <a:spcBef>
                <a:spcPts val="0"/>
              </a:spcBef>
              <a:spcAft>
                <a:spcPts val="0"/>
              </a:spcAft>
              <a:buClr>
                <a:srgbClr val="000000"/>
              </a:buClr>
              <a:buSzPts val="3240"/>
              <a:buFont typeface="Arial"/>
              <a:buNone/>
            </a:pPr>
            <a:endParaRPr lang="ru-RU" dirty="0">
              <a:sym typeface="Montserrat"/>
            </a:endParaRPr>
          </a:p>
          <a:p>
            <a:pPr marL="285750" marR="0" lvl="0" indent="-285750" algn="l" rtl="0">
              <a:lnSpc>
                <a:spcPct val="100000"/>
              </a:lnSpc>
              <a:spcBef>
                <a:spcPts val="0"/>
              </a:spcBef>
              <a:spcAft>
                <a:spcPts val="0"/>
              </a:spcAft>
              <a:buClr>
                <a:srgbClr val="000000"/>
              </a:buClr>
              <a:buSzPts val="3240"/>
              <a:buFont typeface="Arial"/>
              <a:buChar char="•"/>
            </a:pPr>
            <a:r>
              <a:rPr lang="ru-RU" b="1" dirty="0">
                <a:sym typeface="Montserrat"/>
              </a:rPr>
              <a:t>Напротив отмеченных факторов поставьте:</a:t>
            </a:r>
            <a:br>
              <a:rPr lang="ru-RU" dirty="0">
                <a:sym typeface="Montserrat"/>
              </a:rPr>
            </a:br>
            <a:r>
              <a:rPr lang="ru-RU" dirty="0">
                <a:sym typeface="Montserrat"/>
              </a:rPr>
              <a:t>2 — могу достичь на текущем месте</a:t>
            </a:r>
            <a:br>
              <a:rPr lang="ru-RU" dirty="0">
                <a:sym typeface="Montserrat"/>
              </a:rPr>
            </a:br>
            <a:r>
              <a:rPr lang="ru-RU" dirty="0">
                <a:sym typeface="Montserrat"/>
              </a:rPr>
              <a:t>1 — возможно, могу достичь на текущем месте</a:t>
            </a:r>
            <a:br>
              <a:rPr lang="ru-RU" dirty="0">
                <a:sym typeface="Montserrat"/>
              </a:rPr>
            </a:br>
            <a:r>
              <a:rPr lang="ru-RU" dirty="0">
                <a:sym typeface="Montserrat"/>
              </a:rPr>
              <a:t>0 — не могу достичь на текущем месте</a:t>
            </a:r>
          </a:p>
          <a:p>
            <a:pPr marL="285750" marR="0" lvl="0" indent="-80009" algn="l" rtl="0">
              <a:lnSpc>
                <a:spcPct val="100000"/>
              </a:lnSpc>
              <a:spcBef>
                <a:spcPts val="0"/>
              </a:spcBef>
              <a:spcAft>
                <a:spcPts val="0"/>
              </a:spcAft>
              <a:buClr>
                <a:srgbClr val="000000"/>
              </a:buClr>
              <a:buSzPts val="3240"/>
              <a:buFont typeface="Arial"/>
              <a:buNone/>
            </a:pPr>
            <a:endParaRPr lang="ru-RU" dirty="0">
              <a:sym typeface="Montserrat"/>
            </a:endParaRPr>
          </a:p>
          <a:p>
            <a:pPr marL="285750" marR="0" lvl="0" indent="-285750" algn="l" rtl="0">
              <a:lnSpc>
                <a:spcPct val="100000"/>
              </a:lnSpc>
              <a:spcBef>
                <a:spcPts val="0"/>
              </a:spcBef>
              <a:spcAft>
                <a:spcPts val="0"/>
              </a:spcAft>
              <a:buClr>
                <a:srgbClr val="000000"/>
              </a:buClr>
              <a:buSzPts val="3240"/>
              <a:buFont typeface="Arial"/>
              <a:buChar char="•"/>
            </a:pPr>
            <a:r>
              <a:rPr lang="ru-RU" b="1" dirty="0">
                <a:sym typeface="Montserrat"/>
              </a:rPr>
              <a:t>Умножьте деньги на множитель</a:t>
            </a:r>
            <a:endParaRPr lang="ru-RU" b="1" dirty="0"/>
          </a:p>
          <a:p>
            <a:pPr marL="285750" marR="0" lvl="0" indent="-285750" algn="l" rtl="0">
              <a:lnSpc>
                <a:spcPct val="100000"/>
              </a:lnSpc>
              <a:spcBef>
                <a:spcPts val="0"/>
              </a:spcBef>
              <a:spcAft>
                <a:spcPts val="0"/>
              </a:spcAft>
              <a:buClr>
                <a:srgbClr val="000000"/>
              </a:buClr>
              <a:buSzPts val="3240"/>
              <a:buFont typeface="Arial"/>
              <a:buChar char="•"/>
            </a:pPr>
            <a:r>
              <a:rPr lang="ru-RU" b="1" dirty="0">
                <a:sym typeface="Montserrat"/>
              </a:rPr>
              <a:t>Все сложите</a:t>
            </a:r>
          </a:p>
          <a:p>
            <a:pPr marL="742950" lvl="1" indent="-285750">
              <a:buClr>
                <a:srgbClr val="000000"/>
              </a:buClr>
              <a:buSzPts val="3240"/>
              <a:buFont typeface="Arial"/>
              <a:buChar char="•"/>
            </a:pPr>
            <a:r>
              <a:rPr lang="ru-RU" dirty="0">
                <a:sym typeface="Montserrat"/>
              </a:rPr>
              <a:t>Если меньше $11-12</a:t>
            </a:r>
            <a:r>
              <a:rPr lang="en" dirty="0">
                <a:sym typeface="Montserrat"/>
              </a:rPr>
              <a:t>k, </a:t>
            </a:r>
            <a:r>
              <a:rPr lang="ru-RU" dirty="0">
                <a:sym typeface="Montserrat"/>
              </a:rPr>
              <a:t>то всё не очень хорошо</a:t>
            </a:r>
            <a:endParaRPr lang="en-US" dirty="0">
              <a:sym typeface="Montserrat"/>
            </a:endParaRPr>
          </a:p>
          <a:p>
            <a:pPr marL="0" indent="0">
              <a:buClr>
                <a:srgbClr val="000000"/>
              </a:buClr>
              <a:buSzPts val="3240"/>
              <a:buNone/>
            </a:pPr>
            <a:endParaRPr lang="en" sz="2800" b="1" i="0" u="none" strike="noStrike" cap="none" dirty="0">
              <a:solidFill>
                <a:srgbClr val="0075B0"/>
              </a:solidFill>
              <a:latin typeface="Montserrat"/>
              <a:ea typeface="Montserrat"/>
              <a:cs typeface="Montserrat"/>
              <a:sym typeface="Montserrat"/>
            </a:endParaRPr>
          </a:p>
          <a:p>
            <a:pPr marL="0" indent="0">
              <a:buClr>
                <a:srgbClr val="000000"/>
              </a:buClr>
              <a:buSzPts val="3240"/>
              <a:buNone/>
            </a:pPr>
            <a:r>
              <a:rPr lang="ru-RU" dirty="0">
                <a:sym typeface="Montserrat"/>
              </a:rPr>
              <a:t>Таблица: </a:t>
            </a:r>
            <a:r>
              <a:rPr lang="en" sz="2100" b="1" i="0" u="none" strike="noStrike" cap="none" dirty="0">
                <a:solidFill>
                  <a:srgbClr val="0075B0"/>
                </a:solidFill>
                <a:latin typeface="Montserrat"/>
                <a:ea typeface="Montserrat"/>
                <a:cs typeface="Montserrat"/>
                <a:sym typeface="Montserrat"/>
                <a:hlinkClick r:id="rId3"/>
              </a:rPr>
              <a:t>https://clck.ru/MKTLU</a:t>
            </a:r>
            <a:endParaRPr lang="ru-RU" sz="2100" b="1" i="0" u="none" strike="noStrike" cap="none" dirty="0">
              <a:solidFill>
                <a:srgbClr val="0075B0"/>
              </a:solidFill>
              <a:latin typeface="Montserrat"/>
              <a:ea typeface="Montserrat"/>
              <a:cs typeface="Montserrat"/>
              <a:sym typeface="Montserrat"/>
            </a:endParaRPr>
          </a:p>
          <a:p>
            <a:pPr marL="0" indent="0">
              <a:buClr>
                <a:srgbClr val="000000"/>
              </a:buClr>
              <a:buSzPts val="3240"/>
              <a:buNone/>
            </a:pPr>
            <a:endParaRPr lang="en-US" dirty="0">
              <a:sym typeface="Montserrat"/>
            </a:endParaRPr>
          </a:p>
        </p:txBody>
      </p:sp>
      <p:pic>
        <p:nvPicPr>
          <p:cNvPr id="3" name="Рисунок 2">
            <a:extLst>
              <a:ext uri="{FF2B5EF4-FFF2-40B4-BE49-F238E27FC236}">
                <a16:creationId xmlns:a16="http://schemas.microsoft.com/office/drawing/2014/main" id="{64CEE2EA-2814-3BC5-6DC1-3685E338D4B6}"/>
              </a:ext>
            </a:extLst>
          </p:cNvPr>
          <p:cNvPicPr>
            <a:picLocks noChangeAspect="1"/>
          </p:cNvPicPr>
          <p:nvPr/>
        </p:nvPicPr>
        <p:blipFill>
          <a:blip r:embed="rId4"/>
          <a:stretch>
            <a:fillRect/>
          </a:stretch>
        </p:blipFill>
        <p:spPr>
          <a:xfrm>
            <a:off x="7609465" y="0"/>
            <a:ext cx="4582535" cy="6858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680129" y="485491"/>
            <a:ext cx="10721487" cy="76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Несправедливость</a:t>
            </a:r>
            <a:endParaRPr dirty="0"/>
          </a:p>
        </p:txBody>
      </p:sp>
      <p:cxnSp>
        <p:nvCxnSpPr>
          <p:cNvPr id="152" name="Google Shape;152;p4"/>
          <p:cNvCxnSpPr/>
          <p:nvPr/>
        </p:nvCxnSpPr>
        <p:spPr>
          <a:xfrm>
            <a:off x="2189546" y="3764799"/>
            <a:ext cx="3024336" cy="0"/>
          </a:xfrm>
          <a:prstGeom prst="straightConnector1">
            <a:avLst/>
          </a:prstGeom>
          <a:noFill/>
          <a:ln w="25400" cap="flat" cmpd="sng">
            <a:solidFill>
              <a:schemeClr val="dk1"/>
            </a:solidFill>
            <a:prstDash val="solid"/>
            <a:round/>
            <a:headEnd type="oval" w="lg" len="lg"/>
            <a:tailEnd type="triangle" w="lg" len="lg"/>
          </a:ln>
        </p:spPr>
      </p:cxnSp>
      <p:cxnSp>
        <p:nvCxnSpPr>
          <p:cNvPr id="153" name="Google Shape;153;p4"/>
          <p:cNvCxnSpPr/>
          <p:nvPr/>
        </p:nvCxnSpPr>
        <p:spPr>
          <a:xfrm rot="10800000">
            <a:off x="2189546" y="2612671"/>
            <a:ext cx="0" cy="2376264"/>
          </a:xfrm>
          <a:prstGeom prst="straightConnector1">
            <a:avLst/>
          </a:prstGeom>
          <a:noFill/>
          <a:ln w="25400" cap="flat" cmpd="sng">
            <a:solidFill>
              <a:schemeClr val="dk1"/>
            </a:solidFill>
            <a:prstDash val="solid"/>
            <a:round/>
            <a:headEnd type="triangle" w="lg" len="lg"/>
            <a:tailEnd type="triangle" w="lg" len="lg"/>
          </a:ln>
        </p:spPr>
      </p:cxnSp>
      <p:sp>
        <p:nvSpPr>
          <p:cNvPr id="154" name="Google Shape;154;p4"/>
          <p:cNvSpPr/>
          <p:nvPr/>
        </p:nvSpPr>
        <p:spPr>
          <a:xfrm>
            <a:off x="2202891" y="3375415"/>
            <a:ext cx="542925" cy="381000"/>
          </a:xfrm>
          <a:custGeom>
            <a:avLst/>
            <a:gdLst/>
            <a:ahLst/>
            <a:cxnLst/>
            <a:rect l="l" t="t" r="r" b="b"/>
            <a:pathLst>
              <a:path w="542925" h="381000" extrusionOk="0">
                <a:moveTo>
                  <a:pt x="0" y="381000"/>
                </a:moveTo>
                <a:cubicBezTo>
                  <a:pt x="111919" y="355600"/>
                  <a:pt x="223838" y="330200"/>
                  <a:pt x="314325" y="266700"/>
                </a:cubicBezTo>
                <a:cubicBezTo>
                  <a:pt x="404812" y="203200"/>
                  <a:pt x="473868" y="101600"/>
                  <a:pt x="542925" y="0"/>
                </a:cubicBez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Montserrat"/>
              <a:ea typeface="Montserrat"/>
              <a:cs typeface="Montserrat"/>
              <a:sym typeface="Montserrat"/>
            </a:endParaRPr>
          </a:p>
        </p:txBody>
      </p:sp>
      <p:sp>
        <p:nvSpPr>
          <p:cNvPr id="155" name="Google Shape;155;p4"/>
          <p:cNvSpPr/>
          <p:nvPr/>
        </p:nvSpPr>
        <p:spPr>
          <a:xfrm rot="10800000" flipH="1">
            <a:off x="2189546" y="3764799"/>
            <a:ext cx="542925" cy="360040"/>
          </a:xfrm>
          <a:custGeom>
            <a:avLst/>
            <a:gdLst/>
            <a:ahLst/>
            <a:cxnLst/>
            <a:rect l="l" t="t" r="r" b="b"/>
            <a:pathLst>
              <a:path w="542925" h="381000" extrusionOk="0">
                <a:moveTo>
                  <a:pt x="0" y="381000"/>
                </a:moveTo>
                <a:cubicBezTo>
                  <a:pt x="111919" y="355600"/>
                  <a:pt x="223838" y="330200"/>
                  <a:pt x="314325" y="266700"/>
                </a:cubicBezTo>
                <a:cubicBezTo>
                  <a:pt x="404812" y="203200"/>
                  <a:pt x="473868" y="101600"/>
                  <a:pt x="542925" y="0"/>
                </a:cubicBez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Montserrat"/>
              <a:ea typeface="Montserrat"/>
              <a:cs typeface="Montserrat"/>
              <a:sym typeface="Montserrat"/>
            </a:endParaRPr>
          </a:p>
        </p:txBody>
      </p:sp>
      <p:sp>
        <p:nvSpPr>
          <p:cNvPr id="156" name="Google Shape;156;p4"/>
          <p:cNvSpPr/>
          <p:nvPr/>
        </p:nvSpPr>
        <p:spPr>
          <a:xfrm>
            <a:off x="2726766" y="3070615"/>
            <a:ext cx="581025" cy="323850"/>
          </a:xfrm>
          <a:custGeom>
            <a:avLst/>
            <a:gdLst/>
            <a:ahLst/>
            <a:cxnLst/>
            <a:rect l="l" t="t" r="r" b="b"/>
            <a:pathLst>
              <a:path w="581025" h="323850" extrusionOk="0">
                <a:moveTo>
                  <a:pt x="0" y="323850"/>
                </a:moveTo>
                <a:cubicBezTo>
                  <a:pt x="49212" y="265906"/>
                  <a:pt x="98425" y="207962"/>
                  <a:pt x="161925" y="180975"/>
                </a:cubicBezTo>
                <a:cubicBezTo>
                  <a:pt x="225425" y="153988"/>
                  <a:pt x="311150" y="192088"/>
                  <a:pt x="381000" y="161925"/>
                </a:cubicBezTo>
                <a:cubicBezTo>
                  <a:pt x="450850" y="131762"/>
                  <a:pt x="550863" y="28575"/>
                  <a:pt x="581025" y="0"/>
                </a:cubicBez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Montserrat"/>
              <a:ea typeface="Montserrat"/>
              <a:cs typeface="Montserrat"/>
              <a:sym typeface="Montserrat"/>
            </a:endParaRPr>
          </a:p>
        </p:txBody>
      </p:sp>
      <p:sp>
        <p:nvSpPr>
          <p:cNvPr id="157" name="Google Shape;157;p4"/>
          <p:cNvSpPr/>
          <p:nvPr/>
        </p:nvSpPr>
        <p:spPr>
          <a:xfrm>
            <a:off x="2726766" y="4108840"/>
            <a:ext cx="600075" cy="323850"/>
          </a:xfrm>
          <a:custGeom>
            <a:avLst/>
            <a:gdLst/>
            <a:ahLst/>
            <a:cxnLst/>
            <a:rect l="l" t="t" r="r" b="b"/>
            <a:pathLst>
              <a:path w="600075" h="323850" extrusionOk="0">
                <a:moveTo>
                  <a:pt x="0" y="0"/>
                </a:moveTo>
                <a:cubicBezTo>
                  <a:pt x="8731" y="41275"/>
                  <a:pt x="17463" y="82550"/>
                  <a:pt x="66675" y="104775"/>
                </a:cubicBezTo>
                <a:cubicBezTo>
                  <a:pt x="115887" y="127000"/>
                  <a:pt x="206375" y="96838"/>
                  <a:pt x="295275" y="133350"/>
                </a:cubicBezTo>
                <a:cubicBezTo>
                  <a:pt x="384175" y="169862"/>
                  <a:pt x="552450" y="292100"/>
                  <a:pt x="600075" y="323850"/>
                </a:cubicBez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Montserrat"/>
              <a:ea typeface="Montserrat"/>
              <a:cs typeface="Montserrat"/>
              <a:sym typeface="Montserrat"/>
            </a:endParaRPr>
          </a:p>
        </p:txBody>
      </p:sp>
      <p:sp>
        <p:nvSpPr>
          <p:cNvPr id="158" name="Google Shape;158;p4"/>
          <p:cNvSpPr/>
          <p:nvPr/>
        </p:nvSpPr>
        <p:spPr>
          <a:xfrm>
            <a:off x="3298266" y="2870590"/>
            <a:ext cx="428625" cy="209550"/>
          </a:xfrm>
          <a:custGeom>
            <a:avLst/>
            <a:gdLst/>
            <a:ahLst/>
            <a:cxnLst/>
            <a:rect l="l" t="t" r="r" b="b"/>
            <a:pathLst>
              <a:path w="428625" h="209550" extrusionOk="0">
                <a:moveTo>
                  <a:pt x="0" y="209550"/>
                </a:moveTo>
                <a:cubicBezTo>
                  <a:pt x="30956" y="172244"/>
                  <a:pt x="61913" y="134938"/>
                  <a:pt x="114300" y="114300"/>
                </a:cubicBezTo>
                <a:cubicBezTo>
                  <a:pt x="166688" y="93663"/>
                  <a:pt x="261938" y="104775"/>
                  <a:pt x="314325" y="85725"/>
                </a:cubicBezTo>
                <a:cubicBezTo>
                  <a:pt x="366713" y="66675"/>
                  <a:pt x="397669" y="33337"/>
                  <a:pt x="428625" y="0"/>
                </a:cubicBez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Montserrat"/>
              <a:ea typeface="Montserrat"/>
              <a:cs typeface="Montserrat"/>
              <a:sym typeface="Montserrat"/>
            </a:endParaRPr>
          </a:p>
        </p:txBody>
      </p:sp>
      <p:sp>
        <p:nvSpPr>
          <p:cNvPr id="159" name="Google Shape;159;p4"/>
          <p:cNvSpPr/>
          <p:nvPr/>
        </p:nvSpPr>
        <p:spPr>
          <a:xfrm>
            <a:off x="3317316" y="4366016"/>
            <a:ext cx="446881" cy="137914"/>
          </a:xfrm>
          <a:custGeom>
            <a:avLst/>
            <a:gdLst/>
            <a:ahLst/>
            <a:cxnLst/>
            <a:rect l="l" t="t" r="r" b="b"/>
            <a:pathLst>
              <a:path w="363537" h="198437" extrusionOk="0">
                <a:moveTo>
                  <a:pt x="0" y="85725"/>
                </a:moveTo>
                <a:cubicBezTo>
                  <a:pt x="62706" y="134144"/>
                  <a:pt x="125413" y="182563"/>
                  <a:pt x="180975" y="190500"/>
                </a:cubicBezTo>
                <a:cubicBezTo>
                  <a:pt x="236537" y="198437"/>
                  <a:pt x="303213" y="165100"/>
                  <a:pt x="333375" y="133350"/>
                </a:cubicBezTo>
                <a:cubicBezTo>
                  <a:pt x="363537" y="101600"/>
                  <a:pt x="361950" y="23812"/>
                  <a:pt x="361950" y="0"/>
                </a:cubicBez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Montserrat"/>
              <a:ea typeface="Montserrat"/>
              <a:cs typeface="Montserrat"/>
              <a:sym typeface="Montserrat"/>
            </a:endParaRPr>
          </a:p>
        </p:txBody>
      </p:sp>
      <p:cxnSp>
        <p:nvCxnSpPr>
          <p:cNvPr id="160" name="Google Shape;160;p4"/>
          <p:cNvCxnSpPr/>
          <p:nvPr/>
        </p:nvCxnSpPr>
        <p:spPr>
          <a:xfrm>
            <a:off x="3764197" y="2900703"/>
            <a:ext cx="0" cy="1440160"/>
          </a:xfrm>
          <a:prstGeom prst="straightConnector1">
            <a:avLst/>
          </a:prstGeom>
          <a:noFill/>
          <a:ln w="25400" cap="flat" cmpd="sng">
            <a:solidFill>
              <a:schemeClr val="dk1"/>
            </a:solidFill>
            <a:prstDash val="solid"/>
            <a:round/>
            <a:headEnd type="stealth" w="med" len="med"/>
            <a:tailEnd type="stealth" w="med" len="med"/>
          </a:ln>
        </p:spPr>
      </p:cxnSp>
      <p:sp>
        <p:nvSpPr>
          <p:cNvPr id="161" name="Google Shape;161;p4"/>
          <p:cNvSpPr/>
          <p:nvPr/>
        </p:nvSpPr>
        <p:spPr>
          <a:xfrm>
            <a:off x="605370" y="2396647"/>
            <a:ext cx="1440160" cy="576064"/>
          </a:xfrm>
          <a:prstGeom prst="roundRect">
            <a:avLst>
              <a:gd name="adj" fmla="val 16667"/>
            </a:avLst>
          </a:prstGeom>
          <a:solidFill>
            <a:schemeClr val="accent3"/>
          </a:solidFill>
          <a:ln w="381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0" i="0" u="none" strike="noStrike" cap="none">
                <a:solidFill>
                  <a:schemeClr val="lt1"/>
                </a:solidFill>
                <a:latin typeface="Montserrat"/>
                <a:ea typeface="Montserrat"/>
                <a:cs typeface="Montserrat"/>
                <a:sym typeface="Montserrat"/>
              </a:rPr>
              <a:t>Оценка «+»</a:t>
            </a:r>
            <a:endParaRPr/>
          </a:p>
        </p:txBody>
      </p:sp>
      <p:sp>
        <p:nvSpPr>
          <p:cNvPr id="162" name="Google Shape;162;p4"/>
          <p:cNvSpPr/>
          <p:nvPr/>
        </p:nvSpPr>
        <p:spPr>
          <a:xfrm>
            <a:off x="5213882" y="3836807"/>
            <a:ext cx="1440160" cy="576064"/>
          </a:xfrm>
          <a:prstGeom prst="roundRect">
            <a:avLst>
              <a:gd name="adj" fmla="val 16667"/>
            </a:avLst>
          </a:prstGeom>
          <a:solidFill>
            <a:srgbClr val="92D050"/>
          </a:solidFill>
          <a:ln w="381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0" i="0" u="none" strike="noStrike" cap="none">
                <a:solidFill>
                  <a:schemeClr val="dk1"/>
                </a:solidFill>
                <a:latin typeface="Montserrat"/>
                <a:ea typeface="Montserrat"/>
                <a:cs typeface="Montserrat"/>
                <a:sym typeface="Montserrat"/>
              </a:rPr>
              <a:t>Время</a:t>
            </a:r>
            <a:endParaRPr/>
          </a:p>
        </p:txBody>
      </p:sp>
      <p:sp>
        <p:nvSpPr>
          <p:cNvPr id="163" name="Google Shape;163;p4"/>
          <p:cNvSpPr/>
          <p:nvPr/>
        </p:nvSpPr>
        <p:spPr>
          <a:xfrm>
            <a:off x="605370" y="4628895"/>
            <a:ext cx="1440160" cy="576064"/>
          </a:xfrm>
          <a:prstGeom prst="roundRect">
            <a:avLst>
              <a:gd name="adj" fmla="val 16667"/>
            </a:avLst>
          </a:prstGeom>
          <a:solidFill>
            <a:srgbClr val="004A6E"/>
          </a:solidFill>
          <a:ln w="381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0" i="0" u="none" strike="noStrike" cap="none">
                <a:solidFill>
                  <a:schemeClr val="lt1"/>
                </a:solidFill>
                <a:latin typeface="Montserrat"/>
                <a:ea typeface="Montserrat"/>
                <a:cs typeface="Montserrat"/>
                <a:sym typeface="Montserrat"/>
              </a:rPr>
              <a:t>Оценка «-»</a:t>
            </a:r>
            <a:endParaRPr/>
          </a:p>
        </p:txBody>
      </p:sp>
      <p:cxnSp>
        <p:nvCxnSpPr>
          <p:cNvPr id="164" name="Google Shape;164;p4"/>
          <p:cNvCxnSpPr/>
          <p:nvPr/>
        </p:nvCxnSpPr>
        <p:spPr>
          <a:xfrm flipH="1">
            <a:off x="3845730" y="2684679"/>
            <a:ext cx="1656184" cy="1008112"/>
          </a:xfrm>
          <a:prstGeom prst="straightConnector1">
            <a:avLst/>
          </a:prstGeom>
          <a:noFill/>
          <a:ln w="31750" cap="flat" cmpd="sng">
            <a:solidFill>
              <a:schemeClr val="dk1"/>
            </a:solidFill>
            <a:prstDash val="dash"/>
            <a:round/>
            <a:headEnd type="none" w="sm" len="sm"/>
            <a:tailEnd type="stealth" w="med" len="med"/>
          </a:ln>
        </p:spPr>
      </p:cxnSp>
      <p:sp>
        <p:nvSpPr>
          <p:cNvPr id="165" name="Google Shape;165;p4"/>
          <p:cNvSpPr/>
          <p:nvPr/>
        </p:nvSpPr>
        <p:spPr>
          <a:xfrm>
            <a:off x="5357898" y="2324639"/>
            <a:ext cx="1440160" cy="576064"/>
          </a:xfrm>
          <a:prstGeom prst="roundRect">
            <a:avLst>
              <a:gd name="adj" fmla="val 16667"/>
            </a:avLst>
          </a:prstGeom>
          <a:solidFill>
            <a:srgbClr val="FFC000"/>
          </a:solidFill>
          <a:ln w="381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0" i="0" u="none" strike="noStrike" cap="none">
                <a:solidFill>
                  <a:schemeClr val="lt1"/>
                </a:solidFill>
                <a:latin typeface="Montserrat"/>
                <a:ea typeface="Montserrat"/>
                <a:cs typeface="Montserrat"/>
                <a:sym typeface="Montserrat"/>
              </a:rPr>
              <a:t>6-12 мес.</a:t>
            </a:r>
            <a:endParaRPr/>
          </a:p>
        </p:txBody>
      </p:sp>
      <p:pic>
        <p:nvPicPr>
          <p:cNvPr id="2" name="Google Shape;195;p6" descr="http://dl.mehrad-co.com/src/Gallery/PritablePhoto/Photo/Chess/Chess-02-www.mehrad-co.com(L).jpg">
            <a:extLst>
              <a:ext uri="{FF2B5EF4-FFF2-40B4-BE49-F238E27FC236}">
                <a16:creationId xmlns:a16="http://schemas.microsoft.com/office/drawing/2014/main" id="{45A4C362-0751-7490-4BBB-AB2E15A0FF27}"/>
              </a:ext>
            </a:extLst>
          </p:cNvPr>
          <p:cNvPicPr preferRelativeResize="0"/>
          <p:nvPr/>
        </p:nvPicPr>
        <p:blipFill rotWithShape="1">
          <a:blip r:embed="rId3">
            <a:alphaModFix/>
          </a:blip>
          <a:srcRect t="15282"/>
          <a:stretch/>
        </p:blipFill>
        <p:spPr>
          <a:xfrm>
            <a:off x="6678072" y="3756416"/>
            <a:ext cx="5513927" cy="310158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4486207-0F25-E16E-CABC-DE6D1A2A2F57}"/>
              </a:ext>
            </a:extLst>
          </p:cNvPr>
          <p:cNvSpPr>
            <a:spLocks noGrp="1"/>
          </p:cNvSpPr>
          <p:nvPr>
            <p:ph type="title"/>
          </p:nvPr>
        </p:nvSpPr>
        <p:spPr>
          <a:xfrm>
            <a:off x="476367" y="341008"/>
            <a:ext cx="8915400" cy="734804"/>
          </a:xfrm>
        </p:spPr>
        <p:txBody>
          <a:bodyPr/>
          <a:lstStyle/>
          <a:p>
            <a:r>
              <a:rPr lang="ru-RU" dirty="0"/>
              <a:t>Список ценностей </a:t>
            </a:r>
            <a:r>
              <a:rPr lang="en-US" dirty="0"/>
              <a:t>(Personal Values)</a:t>
            </a:r>
          </a:p>
        </p:txBody>
      </p:sp>
      <p:pic>
        <p:nvPicPr>
          <p:cNvPr id="5" name="Рисунок 4">
            <a:extLst>
              <a:ext uri="{FF2B5EF4-FFF2-40B4-BE49-F238E27FC236}">
                <a16:creationId xmlns:a16="http://schemas.microsoft.com/office/drawing/2014/main" id="{72727BA6-E24E-37FE-3C18-9BEC853413C4}"/>
              </a:ext>
            </a:extLst>
          </p:cNvPr>
          <p:cNvPicPr>
            <a:picLocks noChangeAspect="1"/>
          </p:cNvPicPr>
          <p:nvPr/>
        </p:nvPicPr>
        <p:blipFill>
          <a:blip r:embed="rId2"/>
          <a:stretch>
            <a:fillRect/>
          </a:stretch>
        </p:blipFill>
        <p:spPr>
          <a:xfrm>
            <a:off x="476367" y="1196420"/>
            <a:ext cx="7919488" cy="5507721"/>
          </a:xfrm>
          <a:prstGeom prst="rect">
            <a:avLst/>
          </a:prstGeom>
        </p:spPr>
      </p:pic>
      <p:sp>
        <p:nvSpPr>
          <p:cNvPr id="3" name="Объект 2">
            <a:extLst>
              <a:ext uri="{FF2B5EF4-FFF2-40B4-BE49-F238E27FC236}">
                <a16:creationId xmlns:a16="http://schemas.microsoft.com/office/drawing/2014/main" id="{4680C16E-BC1B-6C4A-C9A5-E3DA4556D7FE}"/>
              </a:ext>
            </a:extLst>
          </p:cNvPr>
          <p:cNvSpPr>
            <a:spLocks noGrp="1"/>
          </p:cNvSpPr>
          <p:nvPr>
            <p:ph idx="1"/>
          </p:nvPr>
        </p:nvSpPr>
        <p:spPr>
          <a:xfrm>
            <a:off x="8487758" y="6237140"/>
            <a:ext cx="3608615" cy="467001"/>
          </a:xfrm>
        </p:spPr>
        <p:txBody>
          <a:bodyPr>
            <a:normAutofit lnSpcReduction="10000"/>
          </a:bodyPr>
          <a:lstStyle/>
          <a:p>
            <a:pPr marL="0" indent="0">
              <a:buNone/>
            </a:pPr>
            <a:r>
              <a:rPr lang="en" u="sng" dirty="0">
                <a:solidFill>
                  <a:schemeClr val="accent1">
                    <a:lumMod val="75000"/>
                  </a:schemeClr>
                </a:solidFill>
                <a:sym typeface="Montserrat"/>
              </a:rPr>
              <a:t>https://</a:t>
            </a:r>
            <a:r>
              <a:rPr lang="en" u="sng" dirty="0" err="1">
                <a:solidFill>
                  <a:schemeClr val="accent1">
                    <a:lumMod val="75000"/>
                  </a:schemeClr>
                </a:solidFill>
                <a:sym typeface="Montserrat"/>
              </a:rPr>
              <a:t>clck.ru</a:t>
            </a:r>
            <a:r>
              <a:rPr lang="en" u="sng" dirty="0">
                <a:solidFill>
                  <a:schemeClr val="accent1">
                    <a:lumMod val="75000"/>
                  </a:schemeClr>
                </a:solidFill>
                <a:sym typeface="Montserrat"/>
              </a:rPr>
              <a:t>/34JVV9</a:t>
            </a:r>
            <a:endParaRPr lang="en" dirty="0">
              <a:sym typeface="Montserrat"/>
            </a:endParaRPr>
          </a:p>
        </p:txBody>
      </p:sp>
    </p:spTree>
    <p:extLst>
      <p:ext uri="{BB962C8B-B14F-4D97-AF65-F5344CB8AC3E}">
        <p14:creationId xmlns:p14="http://schemas.microsoft.com/office/powerpoint/2010/main" val="3876501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9904410-1542-62F7-99C4-77F8EEBFEECD}"/>
              </a:ext>
            </a:extLst>
          </p:cNvPr>
          <p:cNvSpPr>
            <a:spLocks noGrp="1"/>
          </p:cNvSpPr>
          <p:nvPr>
            <p:ph type="title"/>
          </p:nvPr>
        </p:nvSpPr>
        <p:spPr>
          <a:xfrm>
            <a:off x="361244" y="271639"/>
            <a:ext cx="6115756" cy="808919"/>
          </a:xfrm>
        </p:spPr>
        <p:txBody>
          <a:bodyPr/>
          <a:lstStyle/>
          <a:p>
            <a:r>
              <a:rPr lang="ru-RU" dirty="0"/>
              <a:t>Список ценностей V</a:t>
            </a:r>
            <a:r>
              <a:rPr lang="en-US" dirty="0"/>
              <a:t>2</a:t>
            </a:r>
            <a:endParaRPr lang="ru-RU" dirty="0"/>
          </a:p>
        </p:txBody>
      </p:sp>
      <p:sp>
        <p:nvSpPr>
          <p:cNvPr id="3" name="Объект 2">
            <a:extLst>
              <a:ext uri="{FF2B5EF4-FFF2-40B4-BE49-F238E27FC236}">
                <a16:creationId xmlns:a16="http://schemas.microsoft.com/office/drawing/2014/main" id="{0AB70B1F-90A3-3B08-F132-50D7664A1C7F}"/>
              </a:ext>
            </a:extLst>
          </p:cNvPr>
          <p:cNvSpPr>
            <a:spLocks noGrp="1"/>
          </p:cNvSpPr>
          <p:nvPr>
            <p:ph idx="1"/>
          </p:nvPr>
        </p:nvSpPr>
        <p:spPr>
          <a:xfrm>
            <a:off x="8966200" y="1080558"/>
            <a:ext cx="2954867" cy="5523442"/>
          </a:xfrm>
        </p:spPr>
        <p:txBody>
          <a:bodyPr/>
          <a:lstStyle/>
          <a:p>
            <a:r>
              <a:rPr lang="ru-RU" sz="2000" dirty="0"/>
              <a:t>Отмечаем 10 важных ценностей</a:t>
            </a:r>
          </a:p>
          <a:p>
            <a:r>
              <a:rPr lang="ru-RU" sz="2000" dirty="0"/>
              <a:t>Выделяем из них 4 наиболее важных</a:t>
            </a:r>
          </a:p>
          <a:p>
            <a:r>
              <a:rPr lang="ru-RU" sz="2000" dirty="0"/>
              <a:t>Отмечаем 10 наименее важных ценностей</a:t>
            </a:r>
          </a:p>
          <a:p>
            <a:r>
              <a:rPr lang="ru-RU" sz="2000" dirty="0"/>
              <a:t>Выделяем из них 4 наименее важных</a:t>
            </a:r>
            <a:endParaRPr lang="en-US" sz="2000" dirty="0"/>
          </a:p>
          <a:p>
            <a:pPr marL="0" indent="0">
              <a:buNone/>
            </a:pPr>
            <a:endParaRPr lang="en-US" sz="2000" dirty="0"/>
          </a:p>
          <a:p>
            <a:pPr marL="0" indent="0">
              <a:buNone/>
            </a:pPr>
            <a:r>
              <a:rPr lang="en" sz="1800" u="sng" dirty="0">
                <a:solidFill>
                  <a:schemeClr val="accent1">
                    <a:lumMod val="75000"/>
                  </a:schemeClr>
                </a:solidFill>
              </a:rPr>
              <a:t>https://</a:t>
            </a:r>
            <a:r>
              <a:rPr lang="en" sz="1800" u="sng" dirty="0" err="1">
                <a:solidFill>
                  <a:schemeClr val="accent1">
                    <a:lumMod val="75000"/>
                  </a:schemeClr>
                </a:solidFill>
              </a:rPr>
              <a:t>www.thegoodproject.org</a:t>
            </a:r>
            <a:r>
              <a:rPr lang="en" sz="1800" u="sng" dirty="0">
                <a:solidFill>
                  <a:schemeClr val="accent1">
                    <a:lumMod val="75000"/>
                  </a:schemeClr>
                </a:solidFill>
              </a:rPr>
              <a:t>/value-sort</a:t>
            </a:r>
            <a:endParaRPr lang="ru-RU" sz="1800" u="sng" dirty="0">
              <a:solidFill>
                <a:schemeClr val="accent1">
                  <a:lumMod val="75000"/>
                </a:schemeClr>
              </a:solidFill>
            </a:endParaRPr>
          </a:p>
          <a:p>
            <a:endParaRPr lang="ru-RU" dirty="0"/>
          </a:p>
        </p:txBody>
      </p:sp>
      <p:pic>
        <p:nvPicPr>
          <p:cNvPr id="5" name="Рисунок 4">
            <a:extLst>
              <a:ext uri="{FF2B5EF4-FFF2-40B4-BE49-F238E27FC236}">
                <a16:creationId xmlns:a16="http://schemas.microsoft.com/office/drawing/2014/main" id="{B0924C95-8F59-75BD-B499-BBF2675ED09D}"/>
              </a:ext>
            </a:extLst>
          </p:cNvPr>
          <p:cNvPicPr>
            <a:picLocks noChangeAspect="1"/>
          </p:cNvPicPr>
          <p:nvPr/>
        </p:nvPicPr>
        <p:blipFill>
          <a:blip r:embed="rId2"/>
          <a:stretch>
            <a:fillRect/>
          </a:stretch>
        </p:blipFill>
        <p:spPr>
          <a:xfrm>
            <a:off x="361243" y="1080558"/>
            <a:ext cx="8299713" cy="5647620"/>
          </a:xfrm>
          <a:prstGeom prst="rect">
            <a:avLst/>
          </a:prstGeom>
        </p:spPr>
      </p:pic>
    </p:spTree>
    <p:extLst>
      <p:ext uri="{BB962C8B-B14F-4D97-AF65-F5344CB8AC3E}">
        <p14:creationId xmlns:p14="http://schemas.microsoft.com/office/powerpoint/2010/main" val="21607204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24"/>
          <p:cNvSpPr txBox="1">
            <a:spLocks noGrp="1"/>
          </p:cNvSpPr>
          <p:nvPr>
            <p:ph type="title"/>
          </p:nvPr>
        </p:nvSpPr>
        <p:spPr>
          <a:xfrm>
            <a:off x="572554" y="223374"/>
            <a:ext cx="7989555" cy="76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Мотивация (модель Герцберга)</a:t>
            </a:r>
            <a:endParaRPr lang="ru-RU" dirty="0"/>
          </a:p>
        </p:txBody>
      </p:sp>
      <p:sp>
        <p:nvSpPr>
          <p:cNvPr id="356" name="Google Shape;356;p24"/>
          <p:cNvSpPr txBox="1"/>
          <p:nvPr/>
        </p:nvSpPr>
        <p:spPr>
          <a:xfrm>
            <a:off x="572554" y="1011312"/>
            <a:ext cx="6756396" cy="58861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2400" dirty="0">
                <a:sym typeface="Montserrat"/>
              </a:rPr>
              <a:t>Мотиваторы:</a:t>
            </a:r>
            <a:endParaRPr sz="2400" dirty="0"/>
          </a:p>
          <a:p>
            <a:pPr marL="285750" marR="0" lvl="0" indent="-285750" algn="l" rtl="0">
              <a:lnSpc>
                <a:spcPct val="100000"/>
              </a:lnSpc>
              <a:spcBef>
                <a:spcPts val="0"/>
              </a:spcBef>
              <a:spcAft>
                <a:spcPts val="0"/>
              </a:spcAft>
              <a:buClr>
                <a:srgbClr val="000000"/>
              </a:buClr>
              <a:buSzPts val="3240"/>
              <a:buFont typeface="Arial"/>
              <a:buChar char="•"/>
            </a:pPr>
            <a:r>
              <a:rPr lang="ru-RU" sz="2000" dirty="0">
                <a:sym typeface="Montserrat"/>
              </a:rPr>
              <a:t>Работа сама по себе (</a:t>
            </a:r>
            <a:r>
              <a:rPr lang="ru-RU" sz="2000" b="1" dirty="0">
                <a:sym typeface="Montserrat"/>
              </a:rPr>
              <a:t>задачи</a:t>
            </a:r>
            <a:r>
              <a:rPr lang="ru-RU" sz="2000" dirty="0">
                <a:sym typeface="Montserrat"/>
              </a:rPr>
              <a:t>)</a:t>
            </a:r>
            <a:endParaRPr sz="2000" dirty="0"/>
          </a:p>
          <a:p>
            <a:pPr marL="285750" marR="0" lvl="0" indent="-285750" algn="l" rtl="0">
              <a:lnSpc>
                <a:spcPct val="100000"/>
              </a:lnSpc>
              <a:spcBef>
                <a:spcPts val="0"/>
              </a:spcBef>
              <a:spcAft>
                <a:spcPts val="0"/>
              </a:spcAft>
              <a:buClr>
                <a:srgbClr val="000000"/>
              </a:buClr>
              <a:buSzPts val="3240"/>
              <a:buFont typeface="Arial"/>
              <a:buChar char="•"/>
            </a:pPr>
            <a:r>
              <a:rPr lang="ru-RU" sz="2000" b="1" dirty="0">
                <a:sym typeface="Montserrat"/>
              </a:rPr>
              <a:t>Достижения</a:t>
            </a:r>
            <a:r>
              <a:rPr lang="ru-RU" sz="2000" dirty="0">
                <a:sym typeface="Montserrat"/>
              </a:rPr>
              <a:t>, успешность</a:t>
            </a:r>
            <a:endParaRPr sz="2000" dirty="0"/>
          </a:p>
          <a:p>
            <a:pPr marL="285750" marR="0" lvl="0" indent="-285750" algn="l" rtl="0">
              <a:lnSpc>
                <a:spcPct val="100000"/>
              </a:lnSpc>
              <a:spcBef>
                <a:spcPts val="0"/>
              </a:spcBef>
              <a:spcAft>
                <a:spcPts val="0"/>
              </a:spcAft>
              <a:buClr>
                <a:srgbClr val="000000"/>
              </a:buClr>
              <a:buSzPts val="3240"/>
              <a:buFont typeface="Arial"/>
              <a:buChar char="•"/>
            </a:pPr>
            <a:r>
              <a:rPr lang="ru-RU" sz="2000" b="1" dirty="0">
                <a:sym typeface="Montserrat"/>
              </a:rPr>
              <a:t>Смысл</a:t>
            </a:r>
            <a:r>
              <a:rPr lang="ru-RU" sz="2000" dirty="0">
                <a:sym typeface="Montserrat"/>
              </a:rPr>
              <a:t> — причастность к созданию чего-то значимого,</a:t>
            </a:r>
            <a:br>
              <a:rPr lang="ru-RU" sz="2000" dirty="0">
                <a:sym typeface="Montserrat"/>
              </a:rPr>
            </a:br>
            <a:r>
              <a:rPr lang="ru-RU" sz="2000" dirty="0">
                <a:sym typeface="Montserrat"/>
              </a:rPr>
              <a:t>к помощи другим людям</a:t>
            </a:r>
            <a:endParaRPr sz="2000" dirty="0"/>
          </a:p>
          <a:p>
            <a:pPr marL="285750" marR="0" lvl="0" indent="-285750" algn="l" rtl="0">
              <a:lnSpc>
                <a:spcPct val="100000"/>
              </a:lnSpc>
              <a:spcBef>
                <a:spcPts val="0"/>
              </a:spcBef>
              <a:spcAft>
                <a:spcPts val="0"/>
              </a:spcAft>
              <a:buClr>
                <a:srgbClr val="000000"/>
              </a:buClr>
              <a:buSzPts val="3240"/>
              <a:buFont typeface="Arial"/>
              <a:buChar char="•"/>
            </a:pPr>
            <a:r>
              <a:rPr lang="ru-RU" sz="2000" b="1" dirty="0">
                <a:sym typeface="Montserrat"/>
              </a:rPr>
              <a:t>Развитие</a:t>
            </a:r>
            <a:endParaRPr sz="2000" b="1" dirty="0"/>
          </a:p>
          <a:p>
            <a:pPr marL="285750" marR="0" lvl="0" indent="-285750" algn="l" rtl="0">
              <a:lnSpc>
                <a:spcPct val="100000"/>
              </a:lnSpc>
              <a:spcBef>
                <a:spcPts val="0"/>
              </a:spcBef>
              <a:spcAft>
                <a:spcPts val="0"/>
              </a:spcAft>
              <a:buClr>
                <a:srgbClr val="000000"/>
              </a:buClr>
              <a:buSzPts val="3240"/>
              <a:buFont typeface="Arial"/>
              <a:buChar char="•"/>
            </a:pPr>
            <a:r>
              <a:rPr lang="ru-RU" sz="2000" b="1" dirty="0">
                <a:sym typeface="Montserrat"/>
              </a:rPr>
              <a:t>Признание</a:t>
            </a:r>
            <a:r>
              <a:rPr lang="ru-RU" sz="2000" dirty="0">
                <a:sym typeface="Montserrat"/>
              </a:rPr>
              <a:t> и обратная связь</a:t>
            </a:r>
            <a:endParaRPr sz="2000" dirty="0"/>
          </a:p>
          <a:p>
            <a:pPr marL="285750" marR="0" lvl="0" indent="-285750" algn="l" rtl="0">
              <a:lnSpc>
                <a:spcPct val="100000"/>
              </a:lnSpc>
              <a:spcBef>
                <a:spcPts val="0"/>
              </a:spcBef>
              <a:spcAft>
                <a:spcPts val="0"/>
              </a:spcAft>
              <a:buClr>
                <a:srgbClr val="000000"/>
              </a:buClr>
              <a:buSzPts val="3240"/>
              <a:buFont typeface="Arial"/>
              <a:buChar char="•"/>
            </a:pPr>
            <a:r>
              <a:rPr lang="ru-RU" sz="2000" dirty="0">
                <a:sym typeface="Montserrat"/>
              </a:rPr>
              <a:t>Рост ответственности и </a:t>
            </a:r>
            <a:r>
              <a:rPr lang="ru-RU" sz="2000" b="1" dirty="0">
                <a:sym typeface="Montserrat"/>
              </a:rPr>
              <a:t>вызовы</a:t>
            </a:r>
            <a:endParaRPr sz="2000" b="1" dirty="0"/>
          </a:p>
          <a:p>
            <a:pPr marL="285750" marR="0" lvl="0" indent="-285750" algn="l" rtl="0">
              <a:lnSpc>
                <a:spcPct val="100000"/>
              </a:lnSpc>
              <a:spcBef>
                <a:spcPts val="0"/>
              </a:spcBef>
              <a:spcAft>
                <a:spcPts val="0"/>
              </a:spcAft>
              <a:buClr>
                <a:srgbClr val="000000"/>
              </a:buClr>
              <a:buSzPts val="3240"/>
              <a:buFont typeface="Arial"/>
              <a:buChar char="•"/>
            </a:pPr>
            <a:r>
              <a:rPr lang="ru-RU" sz="2000" dirty="0">
                <a:sym typeface="Montserrat"/>
              </a:rPr>
              <a:t>Видимый </a:t>
            </a:r>
            <a:r>
              <a:rPr lang="ru-RU" sz="2000" b="1" dirty="0">
                <a:sym typeface="Montserrat"/>
              </a:rPr>
              <a:t>результат</a:t>
            </a:r>
          </a:p>
          <a:p>
            <a:pPr lvl="0">
              <a:spcBef>
                <a:spcPts val="1500"/>
              </a:spcBef>
            </a:pPr>
            <a:r>
              <a:rPr lang="ru-RU" sz="2400" dirty="0">
                <a:sym typeface="Montserrat"/>
              </a:rPr>
              <a:t>Гигиенические факторы</a:t>
            </a:r>
            <a:r>
              <a:rPr lang="ru-RU" sz="2000" dirty="0">
                <a:sym typeface="Montserrat"/>
              </a:rPr>
              <a:t> (просто должны быть и точка)</a:t>
            </a:r>
            <a:r>
              <a:rPr lang="ru-RU" sz="2400" dirty="0">
                <a:sym typeface="Montserrat"/>
              </a:rPr>
              <a:t>:</a:t>
            </a:r>
            <a:endParaRPr lang="ru-RU" sz="2400" dirty="0"/>
          </a:p>
          <a:p>
            <a:pPr marL="285750" lvl="0" indent="-285750">
              <a:buClr>
                <a:srgbClr val="000000"/>
              </a:buClr>
              <a:buSzPts val="3240"/>
              <a:buFont typeface="Arial"/>
              <a:buChar char="•"/>
            </a:pPr>
            <a:r>
              <a:rPr lang="ru-RU" sz="2000" dirty="0">
                <a:sym typeface="Montserrat"/>
              </a:rPr>
              <a:t>Справедливость</a:t>
            </a:r>
            <a:endParaRPr lang="ru-RU" sz="2000" dirty="0"/>
          </a:p>
          <a:p>
            <a:pPr marL="285750" lvl="0" indent="-285750">
              <a:buClr>
                <a:srgbClr val="000000"/>
              </a:buClr>
              <a:buSzPts val="3240"/>
              <a:buFont typeface="Arial"/>
              <a:buChar char="•"/>
            </a:pPr>
            <a:r>
              <a:rPr lang="ru-RU" sz="2000" dirty="0">
                <a:sym typeface="Montserrat"/>
              </a:rPr>
              <a:t>Отношения</a:t>
            </a:r>
            <a:endParaRPr lang="ru-RU" sz="2000" dirty="0"/>
          </a:p>
          <a:p>
            <a:pPr marL="285750" lvl="0" indent="-285750">
              <a:buClr>
                <a:srgbClr val="000000"/>
              </a:buClr>
              <a:buSzPts val="3240"/>
              <a:buFont typeface="Arial"/>
              <a:buChar char="•"/>
            </a:pPr>
            <a:r>
              <a:rPr lang="ru-RU" sz="2000" dirty="0">
                <a:sym typeface="Montserrat"/>
              </a:rPr>
              <a:t>Безопасность</a:t>
            </a:r>
            <a:endParaRPr lang="ru-RU" sz="2000" dirty="0"/>
          </a:p>
          <a:p>
            <a:pPr marL="285750" lvl="0" indent="-285750">
              <a:buClr>
                <a:srgbClr val="000000"/>
              </a:buClr>
              <a:buSzPts val="3240"/>
              <a:buFont typeface="Arial"/>
              <a:buChar char="•"/>
            </a:pPr>
            <a:r>
              <a:rPr lang="ru-RU" sz="2000" dirty="0">
                <a:sym typeface="Montserrat"/>
              </a:rPr>
              <a:t>Заработок</a:t>
            </a:r>
            <a:endParaRPr lang="ru-RU" sz="2000" dirty="0"/>
          </a:p>
          <a:p>
            <a:pPr marL="285750" lvl="0" indent="-285750">
              <a:buClr>
                <a:srgbClr val="000000"/>
              </a:buClr>
              <a:buSzPts val="3240"/>
              <a:buFont typeface="Arial"/>
              <a:buChar char="•"/>
            </a:pPr>
            <a:r>
              <a:rPr lang="ru-RU" sz="2000" b="1" dirty="0">
                <a:sym typeface="Montserrat"/>
              </a:rPr>
              <a:t>Рабочие условия </a:t>
            </a:r>
            <a:r>
              <a:rPr lang="ru-RU" sz="2000" dirty="0">
                <a:sym typeface="Montserrat"/>
              </a:rPr>
              <a:t>(кондиционер, туалет, вода, дорога)</a:t>
            </a:r>
            <a:endParaRPr lang="ru-RU" sz="2000" dirty="0"/>
          </a:p>
          <a:p>
            <a:pPr marL="285750" lvl="0" indent="-285750">
              <a:buClr>
                <a:srgbClr val="000000"/>
              </a:buClr>
              <a:buSzPts val="3240"/>
              <a:buFont typeface="Arial"/>
              <a:buChar char="•"/>
            </a:pPr>
            <a:r>
              <a:rPr lang="ru-RU" sz="2000" dirty="0">
                <a:sym typeface="Montserrat"/>
              </a:rPr>
              <a:t>Политика компании</a:t>
            </a:r>
          </a:p>
          <a:p>
            <a:pPr lvl="0">
              <a:buClr>
                <a:srgbClr val="000000"/>
              </a:buClr>
              <a:buSzPts val="3240"/>
            </a:pPr>
            <a:r>
              <a:rPr lang="ru-RU" dirty="0">
                <a:sym typeface="Montserrat"/>
              </a:rPr>
              <a:t>(может раздражать, если есть проблемы, но не повышают мотивацию сами по себе)</a:t>
            </a:r>
            <a:endParaRPr lang="ru-RU" dirty="0"/>
          </a:p>
        </p:txBody>
      </p:sp>
      <p:sp>
        <p:nvSpPr>
          <p:cNvPr id="358" name="Google Shape;358;p24"/>
          <p:cNvSpPr/>
          <p:nvPr/>
        </p:nvSpPr>
        <p:spPr>
          <a:xfrm>
            <a:off x="7403092" y="692727"/>
            <a:ext cx="4516686" cy="2735188"/>
          </a:xfrm>
          <a:prstGeom prst="rightArrow">
            <a:avLst>
              <a:gd name="adj1" fmla="val 50000"/>
              <a:gd name="adj2" fmla="val 50000"/>
            </a:avLst>
          </a:prstGeom>
          <a:gradFill>
            <a:gsLst>
              <a:gs pos="0">
                <a:schemeClr val="accent2"/>
              </a:gs>
              <a:gs pos="100000">
                <a:schemeClr val="accent4"/>
              </a:gs>
            </a:gsLst>
            <a:lin ang="2700000" scaled="0"/>
          </a:gra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ru-RU" dirty="0">
                <a:sym typeface="Montserrat"/>
              </a:rPr>
              <a:t>Повышают желание прикладывать усилия и достигать большего, нехватка ослабляет мотивацию</a:t>
            </a:r>
            <a:endParaRPr dirty="0">
              <a:sym typeface="Montserrat"/>
            </a:endParaRPr>
          </a:p>
        </p:txBody>
      </p:sp>
      <p:sp>
        <p:nvSpPr>
          <p:cNvPr id="359" name="Google Shape;359;p24"/>
          <p:cNvSpPr/>
          <p:nvPr/>
        </p:nvSpPr>
        <p:spPr>
          <a:xfrm flipH="1">
            <a:off x="7320655" y="3956570"/>
            <a:ext cx="4516685" cy="2506014"/>
          </a:xfrm>
          <a:prstGeom prst="rightArrow">
            <a:avLst>
              <a:gd name="adj1" fmla="val 50000"/>
              <a:gd name="adj2" fmla="val 50000"/>
            </a:avLst>
          </a:prstGeom>
          <a:gradFill>
            <a:gsLst>
              <a:gs pos="0">
                <a:srgbClr val="010711"/>
              </a:gs>
              <a:gs pos="100000">
                <a:srgbClr val="006897"/>
              </a:gs>
            </a:gsLst>
            <a:lin ang="2700000" scaled="0"/>
          </a:gradFill>
          <a:ln w="25400"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ru-RU" dirty="0">
                <a:solidFill>
                  <a:schemeClr val="bg1"/>
                </a:solidFill>
                <a:sym typeface="Montserrat"/>
              </a:rPr>
              <a:t>Повышают удовлетворенность, лояльность, нехватка вызывает неудовлетворенность</a:t>
            </a:r>
            <a:endParaRPr dirty="0">
              <a:solidFill>
                <a:schemeClr val="bg1"/>
              </a:solidFill>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txBox="1">
            <a:spLocks noGrp="1"/>
          </p:cNvSpPr>
          <p:nvPr>
            <p:ph type="title"/>
          </p:nvPr>
        </p:nvSpPr>
        <p:spPr>
          <a:xfrm>
            <a:off x="838200" y="365126"/>
            <a:ext cx="10515600" cy="700386"/>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sz="4000" dirty="0">
                <a:sym typeface="Montserrat"/>
              </a:rPr>
              <a:t>Диагностика потребностей</a:t>
            </a:r>
            <a:r>
              <a:rPr lang="en-US" sz="4000" dirty="0">
                <a:sym typeface="Montserrat"/>
              </a:rPr>
              <a:t> (Jurgen Appelo)</a:t>
            </a:r>
            <a:endParaRPr sz="4000" dirty="0"/>
          </a:p>
        </p:txBody>
      </p:sp>
      <p:sp>
        <p:nvSpPr>
          <p:cNvPr id="13" name="Объект 12">
            <a:extLst>
              <a:ext uri="{FF2B5EF4-FFF2-40B4-BE49-F238E27FC236}">
                <a16:creationId xmlns:a16="http://schemas.microsoft.com/office/drawing/2014/main" id="{9E9F791F-09E6-477D-4D5E-6446DE0A4951}"/>
              </a:ext>
            </a:extLst>
          </p:cNvPr>
          <p:cNvSpPr>
            <a:spLocks noGrp="1"/>
          </p:cNvSpPr>
          <p:nvPr>
            <p:ph idx="1"/>
          </p:nvPr>
        </p:nvSpPr>
        <p:spPr>
          <a:xfrm>
            <a:off x="1676399" y="5062932"/>
            <a:ext cx="9996301" cy="1737123"/>
          </a:xfrm>
        </p:spPr>
        <p:txBody>
          <a:bodyPr>
            <a:normAutofit/>
          </a:bodyPr>
          <a:lstStyle/>
          <a:p>
            <a:pPr marL="285750" indent="-285750">
              <a:spcBef>
                <a:spcPts val="700"/>
              </a:spcBef>
              <a:buFont typeface="Arial" panose="020B0604020202020204" pitchFamily="34" charset="0"/>
              <a:buChar char="•"/>
            </a:pPr>
            <a:r>
              <a:rPr lang="ru-RU" sz="2000" dirty="0"/>
              <a:t>А что уже есть, что ты поставил такую оценку?</a:t>
            </a:r>
          </a:p>
          <a:p>
            <a:pPr marL="285750" indent="-285750">
              <a:spcBef>
                <a:spcPts val="700"/>
              </a:spcBef>
              <a:buFont typeface="Arial" panose="020B0604020202020204" pitchFamily="34" charset="0"/>
              <a:buChar char="•"/>
            </a:pPr>
            <a:r>
              <a:rPr lang="ru-RU" sz="2000" dirty="0"/>
              <a:t>Чего ещё нет, но могло бы быть? </a:t>
            </a:r>
          </a:p>
          <a:p>
            <a:pPr marL="285750" indent="-285750">
              <a:spcBef>
                <a:spcPts val="700"/>
              </a:spcBef>
              <a:buFont typeface="Arial" panose="020B0604020202020204" pitchFamily="34" charset="0"/>
              <a:buChar char="•"/>
            </a:pPr>
            <a:r>
              <a:rPr lang="ru-RU" sz="2000" dirty="0"/>
              <a:t>Давай подумаем, что можно сделать, чтобы улучшить</a:t>
            </a:r>
          </a:p>
          <a:p>
            <a:pPr marL="742950" lvl="1" indent="-285750"/>
            <a:r>
              <a:rPr lang="ru-RU" sz="1600" dirty="0"/>
              <a:t>Впоследствии можно «продать» задачу исходя из потребностей: </a:t>
            </a:r>
            <a:r>
              <a:rPr lang="ru-RU" sz="1600" i="1" dirty="0"/>
              <a:t>можешь прокачать такие-то скиллы, это будет заметно на уровне том-менеджмента (нужность, полезность, значимость)</a:t>
            </a:r>
          </a:p>
        </p:txBody>
      </p:sp>
      <p:cxnSp>
        <p:nvCxnSpPr>
          <p:cNvPr id="378" name="Google Shape;378;p27"/>
          <p:cNvCxnSpPr/>
          <p:nvPr/>
        </p:nvCxnSpPr>
        <p:spPr>
          <a:xfrm>
            <a:off x="1251542" y="1882312"/>
            <a:ext cx="0" cy="2895600"/>
          </a:xfrm>
          <a:prstGeom prst="straightConnector1">
            <a:avLst/>
          </a:prstGeom>
          <a:noFill/>
          <a:ln w="28575" cap="flat" cmpd="sng">
            <a:solidFill>
              <a:srgbClr val="5597D3"/>
            </a:solidFill>
            <a:prstDash val="solid"/>
            <a:round/>
            <a:headEnd type="triangle" w="sm" len="sm"/>
            <a:tailEnd type="none" w="lg" len="med"/>
          </a:ln>
        </p:spPr>
      </p:cxnSp>
      <p:cxnSp>
        <p:nvCxnSpPr>
          <p:cNvPr id="379" name="Google Shape;379;p27"/>
          <p:cNvCxnSpPr/>
          <p:nvPr/>
        </p:nvCxnSpPr>
        <p:spPr>
          <a:xfrm>
            <a:off x="2504587" y="1882312"/>
            <a:ext cx="0" cy="2895600"/>
          </a:xfrm>
          <a:prstGeom prst="straightConnector1">
            <a:avLst/>
          </a:prstGeom>
          <a:noFill/>
          <a:ln w="28575" cap="flat" cmpd="sng">
            <a:solidFill>
              <a:srgbClr val="5597D3"/>
            </a:solidFill>
            <a:prstDash val="solid"/>
            <a:round/>
            <a:headEnd type="none" w="sm" len="sm"/>
            <a:tailEnd type="none" w="sm" len="sm"/>
          </a:ln>
        </p:spPr>
      </p:cxnSp>
      <p:cxnSp>
        <p:nvCxnSpPr>
          <p:cNvPr id="380" name="Google Shape;380;p27"/>
          <p:cNvCxnSpPr/>
          <p:nvPr/>
        </p:nvCxnSpPr>
        <p:spPr>
          <a:xfrm>
            <a:off x="3723368" y="1882312"/>
            <a:ext cx="0" cy="2895600"/>
          </a:xfrm>
          <a:prstGeom prst="straightConnector1">
            <a:avLst/>
          </a:prstGeom>
          <a:noFill/>
          <a:ln w="28575" cap="flat" cmpd="sng">
            <a:solidFill>
              <a:srgbClr val="5597D3"/>
            </a:solidFill>
            <a:prstDash val="solid"/>
            <a:round/>
            <a:headEnd type="none" w="sm" len="sm"/>
            <a:tailEnd type="none" w="sm" len="sm"/>
          </a:ln>
        </p:spPr>
      </p:cxnSp>
      <p:cxnSp>
        <p:nvCxnSpPr>
          <p:cNvPr id="381" name="Google Shape;381;p27"/>
          <p:cNvCxnSpPr/>
          <p:nvPr/>
        </p:nvCxnSpPr>
        <p:spPr>
          <a:xfrm>
            <a:off x="4970420" y="1882312"/>
            <a:ext cx="0" cy="2895600"/>
          </a:xfrm>
          <a:prstGeom prst="straightConnector1">
            <a:avLst/>
          </a:prstGeom>
          <a:noFill/>
          <a:ln w="28575" cap="flat" cmpd="sng">
            <a:solidFill>
              <a:srgbClr val="5597D3"/>
            </a:solidFill>
            <a:prstDash val="solid"/>
            <a:round/>
            <a:headEnd type="none" w="sm" len="sm"/>
            <a:tailEnd type="none" w="sm" len="sm"/>
          </a:ln>
        </p:spPr>
      </p:cxnSp>
      <p:pic>
        <p:nvPicPr>
          <p:cNvPr id="382" name="Google Shape;382;p27" descr="Angry face outline with solid fill"/>
          <p:cNvPicPr preferRelativeResize="0"/>
          <p:nvPr/>
        </p:nvPicPr>
        <p:blipFill rotWithShape="1">
          <a:blip r:embed="rId3">
            <a:alphaModFix/>
          </a:blip>
          <a:srcRect/>
          <a:stretch/>
        </p:blipFill>
        <p:spPr>
          <a:xfrm>
            <a:off x="239835" y="4469563"/>
            <a:ext cx="914400" cy="914400"/>
          </a:xfrm>
          <a:prstGeom prst="rect">
            <a:avLst/>
          </a:prstGeom>
          <a:noFill/>
          <a:ln>
            <a:noFill/>
          </a:ln>
        </p:spPr>
      </p:pic>
      <p:sp>
        <p:nvSpPr>
          <p:cNvPr id="383" name="Google Shape;383;p27"/>
          <p:cNvSpPr/>
          <p:nvPr/>
        </p:nvSpPr>
        <p:spPr>
          <a:xfrm>
            <a:off x="291552" y="2268074"/>
            <a:ext cx="1945616" cy="581025"/>
          </a:xfrm>
          <a:prstGeom prst="rect">
            <a:avLst/>
          </a:prstGeom>
          <a:solidFill>
            <a:srgbClr val="F4B081"/>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1" i="0" u="none" strike="noStrike" cap="none" dirty="0">
                <a:solidFill>
                  <a:schemeClr val="lt1"/>
                </a:solidFill>
                <a:latin typeface="Montserrat"/>
                <a:ea typeface="Montserrat"/>
                <a:cs typeface="Montserrat"/>
                <a:sym typeface="Montserrat"/>
              </a:rPr>
              <a:t>Развитие</a:t>
            </a:r>
            <a:endParaRPr sz="1400" b="1" i="0" u="none" strike="noStrike" cap="none" dirty="0">
              <a:solidFill>
                <a:schemeClr val="lt1"/>
              </a:solidFill>
              <a:latin typeface="Montserrat"/>
              <a:ea typeface="Montserrat"/>
              <a:cs typeface="Montserrat"/>
              <a:sym typeface="Montserrat"/>
            </a:endParaRPr>
          </a:p>
        </p:txBody>
      </p:sp>
      <p:sp>
        <p:nvSpPr>
          <p:cNvPr id="384" name="Google Shape;384;p27"/>
          <p:cNvSpPr/>
          <p:nvPr/>
        </p:nvSpPr>
        <p:spPr>
          <a:xfrm>
            <a:off x="1388918" y="3815886"/>
            <a:ext cx="2152223" cy="581025"/>
          </a:xfrm>
          <a:prstGeom prst="rect">
            <a:avLst/>
          </a:prstGeom>
          <a:solidFill>
            <a:srgbClr val="F4B081"/>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1" i="0" u="none" strike="noStrike" cap="none" dirty="0">
                <a:solidFill>
                  <a:schemeClr val="lt1"/>
                </a:solidFill>
                <a:latin typeface="Montserrat"/>
                <a:ea typeface="Montserrat"/>
                <a:cs typeface="Montserrat"/>
                <a:sym typeface="Montserrat"/>
              </a:rPr>
              <a:t>Информация и Прозрачность</a:t>
            </a:r>
            <a:endParaRPr sz="1400" b="1" i="0" u="none" strike="noStrike" cap="none" dirty="0">
              <a:solidFill>
                <a:schemeClr val="lt1"/>
              </a:solidFill>
              <a:latin typeface="Montserrat"/>
              <a:ea typeface="Montserrat"/>
              <a:cs typeface="Montserrat"/>
              <a:sym typeface="Montserrat"/>
            </a:endParaRPr>
          </a:p>
        </p:txBody>
      </p:sp>
      <p:sp>
        <p:nvSpPr>
          <p:cNvPr id="385" name="Google Shape;385;p27"/>
          <p:cNvSpPr/>
          <p:nvPr/>
        </p:nvSpPr>
        <p:spPr>
          <a:xfrm>
            <a:off x="2648486" y="2450230"/>
            <a:ext cx="2262035" cy="581025"/>
          </a:xfrm>
          <a:prstGeom prst="rect">
            <a:avLst/>
          </a:prstGeom>
          <a:solidFill>
            <a:srgbClr val="F4B081"/>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1" i="0" u="none" strike="noStrike" cap="none" dirty="0">
                <a:solidFill>
                  <a:schemeClr val="lt1"/>
                </a:solidFill>
                <a:latin typeface="Montserrat"/>
                <a:ea typeface="Montserrat"/>
                <a:cs typeface="Montserrat"/>
                <a:sym typeface="Montserrat"/>
              </a:rPr>
              <a:t>Порядок</a:t>
            </a:r>
            <a:br>
              <a:rPr lang="ru-RU" sz="1400" b="1" i="0" u="none" strike="noStrike" cap="none" dirty="0">
                <a:solidFill>
                  <a:schemeClr val="lt1"/>
                </a:solidFill>
                <a:latin typeface="Montserrat"/>
                <a:ea typeface="Montserrat"/>
                <a:cs typeface="Montserrat"/>
                <a:sym typeface="Montserrat"/>
              </a:rPr>
            </a:br>
            <a:r>
              <a:rPr lang="ru-RU" sz="1400" b="1" i="0" u="none" strike="noStrike" cap="none" dirty="0">
                <a:solidFill>
                  <a:schemeClr val="lt1"/>
                </a:solidFill>
                <a:latin typeface="Montserrat"/>
                <a:ea typeface="Montserrat"/>
                <a:cs typeface="Montserrat"/>
                <a:sym typeface="Montserrat"/>
              </a:rPr>
              <a:t>(отсутствие бардака)</a:t>
            </a:r>
            <a:endParaRPr sz="1400" b="1" i="0" u="none" strike="noStrike" cap="none" dirty="0">
              <a:solidFill>
                <a:schemeClr val="lt1"/>
              </a:solidFill>
              <a:latin typeface="Montserrat"/>
              <a:ea typeface="Montserrat"/>
              <a:cs typeface="Montserrat"/>
              <a:sym typeface="Montserrat"/>
            </a:endParaRPr>
          </a:p>
        </p:txBody>
      </p:sp>
      <p:sp>
        <p:nvSpPr>
          <p:cNvPr id="386" name="Google Shape;386;p27"/>
          <p:cNvSpPr/>
          <p:nvPr/>
        </p:nvSpPr>
        <p:spPr>
          <a:xfrm>
            <a:off x="3981672" y="3520646"/>
            <a:ext cx="1948065" cy="581025"/>
          </a:xfrm>
          <a:prstGeom prst="rect">
            <a:avLst/>
          </a:prstGeom>
          <a:solidFill>
            <a:srgbClr val="F4B081"/>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1" i="0" u="none" strike="noStrike" cap="none" dirty="0">
                <a:solidFill>
                  <a:schemeClr val="lt1"/>
                </a:solidFill>
                <a:latin typeface="Montserrat"/>
                <a:ea typeface="Montserrat"/>
                <a:cs typeface="Montserrat"/>
                <a:sym typeface="Montserrat"/>
              </a:rPr>
              <a:t>Автономия и Полномочия</a:t>
            </a:r>
            <a:endParaRPr sz="1400" b="1" i="0" u="none" strike="noStrike" cap="none" dirty="0">
              <a:solidFill>
                <a:schemeClr val="lt1"/>
              </a:solidFill>
              <a:latin typeface="Montserrat"/>
              <a:ea typeface="Montserrat"/>
              <a:cs typeface="Montserrat"/>
              <a:sym typeface="Montserrat"/>
            </a:endParaRPr>
          </a:p>
        </p:txBody>
      </p:sp>
      <p:cxnSp>
        <p:nvCxnSpPr>
          <p:cNvPr id="387" name="Google Shape;387;p27"/>
          <p:cNvCxnSpPr/>
          <p:nvPr/>
        </p:nvCxnSpPr>
        <p:spPr>
          <a:xfrm>
            <a:off x="6201255" y="1882312"/>
            <a:ext cx="0" cy="2895600"/>
          </a:xfrm>
          <a:prstGeom prst="straightConnector1">
            <a:avLst/>
          </a:prstGeom>
          <a:noFill/>
          <a:ln w="28575" cap="flat" cmpd="sng">
            <a:solidFill>
              <a:srgbClr val="5597D3"/>
            </a:solidFill>
            <a:prstDash val="solid"/>
            <a:round/>
            <a:headEnd type="none" w="sm" len="sm"/>
            <a:tailEnd type="none" w="sm" len="sm"/>
          </a:ln>
        </p:spPr>
      </p:cxnSp>
      <p:sp>
        <p:nvSpPr>
          <p:cNvPr id="388" name="Google Shape;388;p27"/>
          <p:cNvSpPr/>
          <p:nvPr/>
        </p:nvSpPr>
        <p:spPr>
          <a:xfrm>
            <a:off x="5226396" y="2720304"/>
            <a:ext cx="1939327" cy="581025"/>
          </a:xfrm>
          <a:prstGeom prst="rect">
            <a:avLst/>
          </a:prstGeom>
          <a:solidFill>
            <a:srgbClr val="F4B081"/>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1" i="0" u="none" strike="noStrike" cap="none" dirty="0">
                <a:solidFill>
                  <a:schemeClr val="lt1"/>
                </a:solidFill>
                <a:latin typeface="Montserrat"/>
                <a:ea typeface="Montserrat"/>
                <a:cs typeface="Montserrat"/>
                <a:sym typeface="Montserrat"/>
              </a:rPr>
              <a:t>Признание</a:t>
            </a:r>
            <a:endParaRPr sz="1400" b="1" i="0" u="none" strike="noStrike" cap="none" dirty="0">
              <a:solidFill>
                <a:schemeClr val="lt1"/>
              </a:solidFill>
              <a:latin typeface="Montserrat"/>
              <a:ea typeface="Montserrat"/>
              <a:cs typeface="Montserrat"/>
              <a:sym typeface="Montserrat"/>
            </a:endParaRPr>
          </a:p>
        </p:txBody>
      </p:sp>
      <p:pic>
        <p:nvPicPr>
          <p:cNvPr id="389" name="Google Shape;389;p27" descr="Smiling face outline with solid fill"/>
          <p:cNvPicPr preferRelativeResize="0"/>
          <p:nvPr/>
        </p:nvPicPr>
        <p:blipFill rotWithShape="1">
          <a:blip r:embed="rId4">
            <a:alphaModFix/>
          </a:blip>
          <a:srcRect/>
          <a:stretch/>
        </p:blipFill>
        <p:spPr>
          <a:xfrm>
            <a:off x="193233" y="1200355"/>
            <a:ext cx="914400" cy="914400"/>
          </a:xfrm>
          <a:prstGeom prst="rect">
            <a:avLst/>
          </a:prstGeom>
          <a:noFill/>
          <a:ln>
            <a:noFill/>
          </a:ln>
        </p:spPr>
      </p:pic>
      <p:sp>
        <p:nvSpPr>
          <p:cNvPr id="3" name="TextBox 2">
            <a:extLst>
              <a:ext uri="{FF2B5EF4-FFF2-40B4-BE49-F238E27FC236}">
                <a16:creationId xmlns:a16="http://schemas.microsoft.com/office/drawing/2014/main" id="{5356B128-F676-E99C-C5B3-20369F71DA5B}"/>
              </a:ext>
            </a:extLst>
          </p:cNvPr>
          <p:cNvSpPr txBox="1"/>
          <p:nvPr/>
        </p:nvSpPr>
        <p:spPr>
          <a:xfrm>
            <a:off x="1105682" y="1446512"/>
            <a:ext cx="418704" cy="369332"/>
          </a:xfrm>
          <a:prstGeom prst="rect">
            <a:avLst/>
          </a:prstGeom>
          <a:noFill/>
        </p:spPr>
        <p:txBody>
          <a:bodyPr wrap="none" rtlCol="0">
            <a:spAutoFit/>
          </a:bodyPr>
          <a:lstStyle/>
          <a:p>
            <a:r>
              <a:rPr lang="ru-RU" dirty="0"/>
              <a:t>10</a:t>
            </a:r>
          </a:p>
        </p:txBody>
      </p:sp>
      <p:sp>
        <p:nvSpPr>
          <p:cNvPr id="4" name="TextBox 3">
            <a:extLst>
              <a:ext uri="{FF2B5EF4-FFF2-40B4-BE49-F238E27FC236}">
                <a16:creationId xmlns:a16="http://schemas.microsoft.com/office/drawing/2014/main" id="{AA376C02-589E-1435-647E-45192BB8F4A2}"/>
              </a:ext>
            </a:extLst>
          </p:cNvPr>
          <p:cNvSpPr txBox="1"/>
          <p:nvPr/>
        </p:nvSpPr>
        <p:spPr>
          <a:xfrm>
            <a:off x="1087232" y="4836502"/>
            <a:ext cx="301686" cy="369332"/>
          </a:xfrm>
          <a:prstGeom prst="rect">
            <a:avLst/>
          </a:prstGeom>
          <a:noFill/>
        </p:spPr>
        <p:txBody>
          <a:bodyPr wrap="none" rtlCol="0">
            <a:spAutoFit/>
          </a:bodyPr>
          <a:lstStyle/>
          <a:p>
            <a:r>
              <a:rPr lang="ru-RU" dirty="0"/>
              <a:t>1</a:t>
            </a:r>
          </a:p>
        </p:txBody>
      </p:sp>
      <p:cxnSp>
        <p:nvCxnSpPr>
          <p:cNvPr id="5" name="Google Shape;387;p27">
            <a:extLst>
              <a:ext uri="{FF2B5EF4-FFF2-40B4-BE49-F238E27FC236}">
                <a16:creationId xmlns:a16="http://schemas.microsoft.com/office/drawing/2014/main" id="{309A78D8-4E12-7C02-7E3E-F76F0398D1BD}"/>
              </a:ext>
            </a:extLst>
          </p:cNvPr>
          <p:cNvCxnSpPr/>
          <p:nvPr/>
        </p:nvCxnSpPr>
        <p:spPr>
          <a:xfrm>
            <a:off x="7519606" y="1882312"/>
            <a:ext cx="0" cy="2895600"/>
          </a:xfrm>
          <a:prstGeom prst="straightConnector1">
            <a:avLst/>
          </a:prstGeom>
          <a:noFill/>
          <a:ln w="28575" cap="flat" cmpd="sng">
            <a:solidFill>
              <a:srgbClr val="5597D3"/>
            </a:solidFill>
            <a:prstDash val="solid"/>
            <a:round/>
            <a:headEnd type="none" w="sm" len="sm"/>
            <a:tailEnd type="none" w="sm" len="sm"/>
          </a:ln>
        </p:spPr>
      </p:cxnSp>
      <p:sp>
        <p:nvSpPr>
          <p:cNvPr id="6" name="Google Shape;388;p27">
            <a:extLst>
              <a:ext uri="{FF2B5EF4-FFF2-40B4-BE49-F238E27FC236}">
                <a16:creationId xmlns:a16="http://schemas.microsoft.com/office/drawing/2014/main" id="{5F70094B-9E4D-A052-6192-3341F22F4EC9}"/>
              </a:ext>
            </a:extLst>
          </p:cNvPr>
          <p:cNvSpPr/>
          <p:nvPr/>
        </p:nvSpPr>
        <p:spPr>
          <a:xfrm>
            <a:off x="6544747" y="3593142"/>
            <a:ext cx="1939327" cy="581025"/>
          </a:xfrm>
          <a:prstGeom prst="rect">
            <a:avLst/>
          </a:prstGeom>
          <a:solidFill>
            <a:srgbClr val="F4B081"/>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1" dirty="0">
                <a:solidFill>
                  <a:schemeClr val="lt1"/>
                </a:solidFill>
                <a:latin typeface="Montserrat"/>
                <a:ea typeface="Montserrat"/>
                <a:cs typeface="Montserrat"/>
                <a:sym typeface="Montserrat"/>
              </a:rPr>
              <a:t>Стабильность и безопасность</a:t>
            </a:r>
          </a:p>
        </p:txBody>
      </p:sp>
      <p:cxnSp>
        <p:nvCxnSpPr>
          <p:cNvPr id="7" name="Google Shape;387;p27">
            <a:extLst>
              <a:ext uri="{FF2B5EF4-FFF2-40B4-BE49-F238E27FC236}">
                <a16:creationId xmlns:a16="http://schemas.microsoft.com/office/drawing/2014/main" id="{4BABA23A-E5CC-70C9-0797-1C5DE66AADF8}"/>
              </a:ext>
            </a:extLst>
          </p:cNvPr>
          <p:cNvCxnSpPr/>
          <p:nvPr/>
        </p:nvCxnSpPr>
        <p:spPr>
          <a:xfrm>
            <a:off x="8751869" y="1877881"/>
            <a:ext cx="0" cy="2895600"/>
          </a:xfrm>
          <a:prstGeom prst="straightConnector1">
            <a:avLst/>
          </a:prstGeom>
          <a:noFill/>
          <a:ln w="28575" cap="flat" cmpd="sng">
            <a:solidFill>
              <a:srgbClr val="5597D3"/>
            </a:solidFill>
            <a:prstDash val="solid"/>
            <a:round/>
            <a:headEnd type="none" w="sm" len="sm"/>
            <a:tailEnd type="none" w="sm" len="sm"/>
          </a:ln>
        </p:spPr>
      </p:cxnSp>
      <p:sp>
        <p:nvSpPr>
          <p:cNvPr id="8" name="Google Shape;388;p27">
            <a:extLst>
              <a:ext uri="{FF2B5EF4-FFF2-40B4-BE49-F238E27FC236}">
                <a16:creationId xmlns:a16="http://schemas.microsoft.com/office/drawing/2014/main" id="{F3359498-1619-EDF4-EBE8-0070EAF7AEAB}"/>
              </a:ext>
            </a:extLst>
          </p:cNvPr>
          <p:cNvSpPr/>
          <p:nvPr/>
        </p:nvSpPr>
        <p:spPr>
          <a:xfrm>
            <a:off x="7777010" y="2050856"/>
            <a:ext cx="1939327" cy="581025"/>
          </a:xfrm>
          <a:prstGeom prst="rect">
            <a:avLst/>
          </a:prstGeom>
          <a:solidFill>
            <a:srgbClr val="F4B081"/>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1" dirty="0">
                <a:solidFill>
                  <a:schemeClr val="lt1"/>
                </a:solidFill>
                <a:latin typeface="Montserrat"/>
                <a:ea typeface="Montserrat"/>
                <a:cs typeface="Montserrat"/>
                <a:sym typeface="Montserrat"/>
              </a:rPr>
              <a:t>Вовлечённость</a:t>
            </a:r>
            <a:br>
              <a:rPr lang="ru-RU" sz="1400" b="1" dirty="0">
                <a:solidFill>
                  <a:schemeClr val="lt1"/>
                </a:solidFill>
                <a:latin typeface="Montserrat"/>
                <a:ea typeface="Montserrat"/>
                <a:cs typeface="Montserrat"/>
                <a:sym typeface="Montserrat"/>
              </a:rPr>
            </a:br>
            <a:r>
              <a:rPr lang="ru-RU" sz="1400" b="1" dirty="0">
                <a:solidFill>
                  <a:schemeClr val="lt1"/>
                </a:solidFill>
                <a:latin typeface="Montserrat"/>
                <a:ea typeface="Montserrat"/>
                <a:cs typeface="Montserrat"/>
                <a:sym typeface="Montserrat"/>
              </a:rPr>
              <a:t>в проект/продукт</a:t>
            </a:r>
          </a:p>
        </p:txBody>
      </p:sp>
      <p:cxnSp>
        <p:nvCxnSpPr>
          <p:cNvPr id="9" name="Google Shape;387;p27">
            <a:extLst>
              <a:ext uri="{FF2B5EF4-FFF2-40B4-BE49-F238E27FC236}">
                <a16:creationId xmlns:a16="http://schemas.microsoft.com/office/drawing/2014/main" id="{23D7B65F-7F6A-0991-9A47-23ECBA5F8536}"/>
              </a:ext>
            </a:extLst>
          </p:cNvPr>
          <p:cNvCxnSpPr/>
          <p:nvPr/>
        </p:nvCxnSpPr>
        <p:spPr>
          <a:xfrm>
            <a:off x="9860236" y="1864026"/>
            <a:ext cx="0" cy="2895600"/>
          </a:xfrm>
          <a:prstGeom prst="straightConnector1">
            <a:avLst/>
          </a:prstGeom>
          <a:noFill/>
          <a:ln w="28575" cap="flat" cmpd="sng">
            <a:solidFill>
              <a:srgbClr val="5597D3"/>
            </a:solidFill>
            <a:prstDash val="solid"/>
            <a:round/>
            <a:headEnd type="none" w="sm" len="sm"/>
            <a:tailEnd type="none" w="sm" len="sm"/>
          </a:ln>
        </p:spPr>
      </p:cxnSp>
      <p:sp>
        <p:nvSpPr>
          <p:cNvPr id="10" name="Google Shape;388;p27">
            <a:extLst>
              <a:ext uri="{FF2B5EF4-FFF2-40B4-BE49-F238E27FC236}">
                <a16:creationId xmlns:a16="http://schemas.microsoft.com/office/drawing/2014/main" id="{C42DFE01-B519-F0C7-49E0-864F3D43B8B1}"/>
              </a:ext>
            </a:extLst>
          </p:cNvPr>
          <p:cNvSpPr/>
          <p:nvPr/>
        </p:nvSpPr>
        <p:spPr>
          <a:xfrm>
            <a:off x="8952224" y="3076092"/>
            <a:ext cx="1863428" cy="581025"/>
          </a:xfrm>
          <a:prstGeom prst="rect">
            <a:avLst/>
          </a:prstGeom>
          <a:solidFill>
            <a:srgbClr val="F4B081"/>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1" dirty="0">
                <a:solidFill>
                  <a:schemeClr val="lt1"/>
                </a:solidFill>
                <a:latin typeface="Montserrat"/>
                <a:ea typeface="Montserrat"/>
                <a:cs typeface="Montserrat"/>
                <a:sym typeface="Montserrat"/>
              </a:rPr>
              <a:t>Работа в команде</a:t>
            </a:r>
          </a:p>
        </p:txBody>
      </p:sp>
      <p:cxnSp>
        <p:nvCxnSpPr>
          <p:cNvPr id="11" name="Google Shape;387;p27">
            <a:extLst>
              <a:ext uri="{FF2B5EF4-FFF2-40B4-BE49-F238E27FC236}">
                <a16:creationId xmlns:a16="http://schemas.microsoft.com/office/drawing/2014/main" id="{F9E8F1E6-A681-2183-7819-4E748E147005}"/>
              </a:ext>
            </a:extLst>
          </p:cNvPr>
          <p:cNvCxnSpPr/>
          <p:nvPr/>
        </p:nvCxnSpPr>
        <p:spPr>
          <a:xfrm>
            <a:off x="10977985" y="1853529"/>
            <a:ext cx="0" cy="2895600"/>
          </a:xfrm>
          <a:prstGeom prst="straightConnector1">
            <a:avLst/>
          </a:prstGeom>
          <a:noFill/>
          <a:ln w="28575" cap="flat" cmpd="sng">
            <a:solidFill>
              <a:srgbClr val="5597D3"/>
            </a:solidFill>
            <a:prstDash val="solid"/>
            <a:round/>
            <a:headEnd type="none" w="sm" len="sm"/>
            <a:tailEnd type="none" w="sm" len="sm"/>
          </a:ln>
        </p:spPr>
      </p:cxnSp>
      <p:sp>
        <p:nvSpPr>
          <p:cNvPr id="12" name="Google Shape;388;p27">
            <a:extLst>
              <a:ext uri="{FF2B5EF4-FFF2-40B4-BE49-F238E27FC236}">
                <a16:creationId xmlns:a16="http://schemas.microsoft.com/office/drawing/2014/main" id="{E384C101-DA14-AA54-285F-2F1064C50808}"/>
              </a:ext>
            </a:extLst>
          </p:cNvPr>
          <p:cNvSpPr/>
          <p:nvPr/>
        </p:nvSpPr>
        <p:spPr>
          <a:xfrm>
            <a:off x="10039561" y="3954859"/>
            <a:ext cx="1863428" cy="581025"/>
          </a:xfrm>
          <a:prstGeom prst="rect">
            <a:avLst/>
          </a:prstGeom>
          <a:solidFill>
            <a:srgbClr val="F4B081"/>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1" dirty="0">
                <a:solidFill>
                  <a:schemeClr val="lt1"/>
                </a:solidFill>
                <a:latin typeface="Montserrat"/>
                <a:ea typeface="Montserrat"/>
                <a:cs typeface="Montserrat"/>
                <a:sym typeface="Montserrat"/>
              </a:rPr>
              <a:t>Статус и значимость</a:t>
            </a:r>
          </a:p>
        </p:txBody>
      </p:sp>
      <p:sp>
        <p:nvSpPr>
          <p:cNvPr id="14" name="Google Shape;359;p24">
            <a:extLst>
              <a:ext uri="{FF2B5EF4-FFF2-40B4-BE49-F238E27FC236}">
                <a16:creationId xmlns:a16="http://schemas.microsoft.com/office/drawing/2014/main" id="{679211B6-19EF-BD15-CB00-BA3C4F688630}"/>
              </a:ext>
            </a:extLst>
          </p:cNvPr>
          <p:cNvSpPr/>
          <p:nvPr/>
        </p:nvSpPr>
        <p:spPr>
          <a:xfrm flipH="1">
            <a:off x="3905742" y="1145509"/>
            <a:ext cx="4516685" cy="577765"/>
          </a:xfrm>
          <a:prstGeom prst="rightArrow">
            <a:avLst>
              <a:gd name="adj1" fmla="val 50000"/>
              <a:gd name="adj2" fmla="val 50000"/>
            </a:avLst>
          </a:prstGeom>
          <a:gradFill>
            <a:gsLst>
              <a:gs pos="0">
                <a:srgbClr val="010711"/>
              </a:gs>
              <a:gs pos="100000">
                <a:srgbClr val="006897"/>
              </a:gs>
            </a:gsLst>
            <a:lin ang="2700000" scaled="0"/>
          </a:gradFill>
          <a:ln w="25400"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ru-RU" dirty="0">
                <a:solidFill>
                  <a:schemeClr val="bg1"/>
                </a:solidFill>
                <a:sym typeface="Montserrat"/>
              </a:rPr>
              <a:t>Значимость потребности</a:t>
            </a:r>
            <a:endParaRPr dirty="0">
              <a:solidFill>
                <a:schemeClr val="bg1"/>
              </a:solidFill>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1B2EFC4-98B3-B00F-7841-B9619CFB2863}"/>
              </a:ext>
            </a:extLst>
          </p:cNvPr>
          <p:cNvSpPr>
            <a:spLocks noGrp="1"/>
          </p:cNvSpPr>
          <p:nvPr>
            <p:ph type="title"/>
          </p:nvPr>
        </p:nvSpPr>
        <p:spPr>
          <a:xfrm>
            <a:off x="838200" y="365125"/>
            <a:ext cx="10515600" cy="757093"/>
          </a:xfrm>
        </p:spPr>
        <p:txBody>
          <a:bodyPr/>
          <a:lstStyle/>
          <a:p>
            <a:r>
              <a:rPr lang="ru-RU" dirty="0"/>
              <a:t>Диагностика потребностей (табличка)</a:t>
            </a:r>
          </a:p>
        </p:txBody>
      </p:sp>
      <p:sp>
        <p:nvSpPr>
          <p:cNvPr id="3" name="Объект 2">
            <a:extLst>
              <a:ext uri="{FF2B5EF4-FFF2-40B4-BE49-F238E27FC236}">
                <a16:creationId xmlns:a16="http://schemas.microsoft.com/office/drawing/2014/main" id="{A70BC954-A05F-84CA-0050-D1D75CD3E8DE}"/>
              </a:ext>
            </a:extLst>
          </p:cNvPr>
          <p:cNvSpPr>
            <a:spLocks noGrp="1"/>
          </p:cNvSpPr>
          <p:nvPr>
            <p:ph idx="1"/>
          </p:nvPr>
        </p:nvSpPr>
        <p:spPr>
          <a:xfrm>
            <a:off x="838200" y="5443483"/>
            <a:ext cx="10515600" cy="493136"/>
          </a:xfrm>
        </p:spPr>
        <p:txBody>
          <a:bodyPr/>
          <a:lstStyle/>
          <a:p>
            <a:pPr marL="0" indent="0">
              <a:buNone/>
            </a:pPr>
            <a:r>
              <a:rPr lang="en" u="sng" dirty="0">
                <a:solidFill>
                  <a:schemeClr val="accent1">
                    <a:lumMod val="50000"/>
                  </a:schemeClr>
                </a:solidFill>
              </a:rPr>
              <a:t>https://</a:t>
            </a:r>
            <a:r>
              <a:rPr lang="en" u="sng" dirty="0" err="1">
                <a:solidFill>
                  <a:schemeClr val="accent1">
                    <a:lumMod val="50000"/>
                  </a:schemeClr>
                </a:solidFill>
              </a:rPr>
              <a:t>clck.ru</a:t>
            </a:r>
            <a:r>
              <a:rPr lang="en" u="sng" dirty="0">
                <a:solidFill>
                  <a:schemeClr val="accent1">
                    <a:lumMod val="50000"/>
                  </a:schemeClr>
                </a:solidFill>
              </a:rPr>
              <a:t>/34KAB6</a:t>
            </a:r>
            <a:endParaRPr lang="ru-RU" u="sng" dirty="0">
              <a:solidFill>
                <a:schemeClr val="accent1">
                  <a:lumMod val="50000"/>
                </a:schemeClr>
              </a:solidFill>
            </a:endParaRPr>
          </a:p>
        </p:txBody>
      </p:sp>
      <p:pic>
        <p:nvPicPr>
          <p:cNvPr id="5" name="Рисунок 4">
            <a:extLst>
              <a:ext uri="{FF2B5EF4-FFF2-40B4-BE49-F238E27FC236}">
                <a16:creationId xmlns:a16="http://schemas.microsoft.com/office/drawing/2014/main" id="{DD97C647-A060-3742-9C11-4014CAA9ABB4}"/>
              </a:ext>
            </a:extLst>
          </p:cNvPr>
          <p:cNvPicPr>
            <a:picLocks noChangeAspect="1"/>
          </p:cNvPicPr>
          <p:nvPr/>
        </p:nvPicPr>
        <p:blipFill>
          <a:blip r:embed="rId2"/>
          <a:stretch>
            <a:fillRect/>
          </a:stretch>
        </p:blipFill>
        <p:spPr>
          <a:xfrm>
            <a:off x="38766" y="1414517"/>
            <a:ext cx="12153234" cy="3718592"/>
          </a:xfrm>
          <a:prstGeom prst="rect">
            <a:avLst/>
          </a:prstGeom>
        </p:spPr>
      </p:pic>
    </p:spTree>
    <p:extLst>
      <p:ext uri="{BB962C8B-B14F-4D97-AF65-F5344CB8AC3E}">
        <p14:creationId xmlns:p14="http://schemas.microsoft.com/office/powerpoint/2010/main" val="927514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85CD808-391A-E823-967E-60ED6EC10A7A}"/>
              </a:ext>
            </a:extLst>
          </p:cNvPr>
          <p:cNvSpPr>
            <a:spLocks noGrp="1"/>
          </p:cNvSpPr>
          <p:nvPr>
            <p:ph type="title"/>
          </p:nvPr>
        </p:nvSpPr>
        <p:spPr>
          <a:xfrm>
            <a:off x="838199" y="365125"/>
            <a:ext cx="9334500" cy="767483"/>
          </a:xfrm>
        </p:spPr>
        <p:txBody>
          <a:bodyPr>
            <a:normAutofit/>
          </a:bodyPr>
          <a:lstStyle/>
          <a:p>
            <a:r>
              <a:rPr lang="en" dirty="0"/>
              <a:t>Moving Motivators by Management 3.0</a:t>
            </a:r>
            <a:endParaRPr lang="ru-RU" dirty="0"/>
          </a:p>
        </p:txBody>
      </p:sp>
      <p:sp>
        <p:nvSpPr>
          <p:cNvPr id="6" name="Объект 5">
            <a:extLst>
              <a:ext uri="{FF2B5EF4-FFF2-40B4-BE49-F238E27FC236}">
                <a16:creationId xmlns:a16="http://schemas.microsoft.com/office/drawing/2014/main" id="{F15A3228-8F2F-C8B3-3F05-E14FACA2D293}"/>
              </a:ext>
            </a:extLst>
          </p:cNvPr>
          <p:cNvSpPr>
            <a:spLocks noGrp="1"/>
          </p:cNvSpPr>
          <p:nvPr>
            <p:ph idx="1"/>
          </p:nvPr>
        </p:nvSpPr>
        <p:spPr>
          <a:xfrm>
            <a:off x="9476508" y="1502207"/>
            <a:ext cx="2182091" cy="2945102"/>
          </a:xfrm>
        </p:spPr>
        <p:txBody>
          <a:bodyPr>
            <a:normAutofit fontScale="85000" lnSpcReduction="10000"/>
          </a:bodyPr>
          <a:lstStyle/>
          <a:p>
            <a:pPr marL="0" indent="0">
              <a:buNone/>
            </a:pPr>
            <a:r>
              <a:rPr lang="ru-RU" dirty="0"/>
              <a:t>Шаблон в </a:t>
            </a:r>
            <a:r>
              <a:rPr lang="en-US" dirty="0"/>
              <a:t>Miro.</a:t>
            </a:r>
            <a:endParaRPr lang="ru-RU" dirty="0"/>
          </a:p>
          <a:p>
            <a:pPr marL="0" indent="0">
              <a:buNone/>
            </a:pPr>
            <a:r>
              <a:rPr lang="ru-RU" dirty="0"/>
              <a:t>Легко найти в поиске.</a:t>
            </a:r>
          </a:p>
          <a:p>
            <a:pPr marL="0" indent="0">
              <a:buNone/>
            </a:pPr>
            <a:endParaRPr lang="ru-RU" sz="2400" dirty="0"/>
          </a:p>
          <a:p>
            <a:pPr marL="0" indent="0">
              <a:buNone/>
            </a:pPr>
            <a:r>
              <a:rPr lang="ru-RU" sz="2400" dirty="0"/>
              <a:t>С интровертами проще работать с помощью таких онлайн-инструментов.</a:t>
            </a:r>
          </a:p>
        </p:txBody>
      </p:sp>
      <p:pic>
        <p:nvPicPr>
          <p:cNvPr id="5" name="Рисунок 4">
            <a:extLst>
              <a:ext uri="{FF2B5EF4-FFF2-40B4-BE49-F238E27FC236}">
                <a16:creationId xmlns:a16="http://schemas.microsoft.com/office/drawing/2014/main" id="{80DB8716-432D-FE8B-40B3-F1F094E193AA}"/>
              </a:ext>
            </a:extLst>
          </p:cNvPr>
          <p:cNvPicPr>
            <a:picLocks noChangeAspect="1"/>
          </p:cNvPicPr>
          <p:nvPr/>
        </p:nvPicPr>
        <p:blipFill>
          <a:blip r:embed="rId2"/>
          <a:stretch>
            <a:fillRect/>
          </a:stretch>
        </p:blipFill>
        <p:spPr>
          <a:xfrm>
            <a:off x="838199" y="1132608"/>
            <a:ext cx="8460751" cy="5725391"/>
          </a:xfrm>
          <a:prstGeom prst="rect">
            <a:avLst/>
          </a:prstGeom>
        </p:spPr>
      </p:pic>
    </p:spTree>
    <p:extLst>
      <p:ext uri="{BB962C8B-B14F-4D97-AF65-F5344CB8AC3E}">
        <p14:creationId xmlns:p14="http://schemas.microsoft.com/office/powerpoint/2010/main" val="3762105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8962731-1FF0-47A2-0301-CBAD2138A32C}"/>
              </a:ext>
            </a:extLst>
          </p:cNvPr>
          <p:cNvSpPr>
            <a:spLocks noGrp="1"/>
          </p:cNvSpPr>
          <p:nvPr>
            <p:ph type="title"/>
          </p:nvPr>
        </p:nvSpPr>
        <p:spPr>
          <a:xfrm>
            <a:off x="838200" y="365125"/>
            <a:ext cx="10515600" cy="485267"/>
          </a:xfrm>
        </p:spPr>
        <p:txBody>
          <a:bodyPr>
            <a:normAutofit fontScale="90000"/>
          </a:bodyPr>
          <a:lstStyle/>
          <a:p>
            <a:r>
              <a:rPr lang="ru-RU" sz="3200" dirty="0"/>
              <a:t>Вопросы, позволяющие составить мотивационный профиль</a:t>
            </a:r>
          </a:p>
        </p:txBody>
      </p:sp>
      <p:sp>
        <p:nvSpPr>
          <p:cNvPr id="3" name="Объект 2">
            <a:extLst>
              <a:ext uri="{FF2B5EF4-FFF2-40B4-BE49-F238E27FC236}">
                <a16:creationId xmlns:a16="http://schemas.microsoft.com/office/drawing/2014/main" id="{8CC5F90E-B479-0838-3EE2-C06628E4247A}"/>
              </a:ext>
            </a:extLst>
          </p:cNvPr>
          <p:cNvSpPr>
            <a:spLocks noGrp="1"/>
          </p:cNvSpPr>
          <p:nvPr>
            <p:ph idx="1"/>
          </p:nvPr>
        </p:nvSpPr>
        <p:spPr>
          <a:xfrm>
            <a:off x="838200" y="1014984"/>
            <a:ext cx="10515600" cy="5632704"/>
          </a:xfrm>
        </p:spPr>
        <p:txBody>
          <a:bodyPr>
            <a:normAutofit fontScale="70000" lnSpcReduction="20000"/>
          </a:bodyPr>
          <a:lstStyle/>
          <a:p>
            <a:pPr marL="0" indent="0">
              <a:buNone/>
            </a:pPr>
            <a:r>
              <a:rPr lang="ru-RU" sz="1800" b="1" dirty="0">
                <a:effectLst/>
                <a:latin typeface="Calibri" panose="020F0502020204030204" pitchFamily="34" charset="0"/>
                <a:ea typeface="Calibri" panose="020F0502020204030204" pitchFamily="34" charset="0"/>
              </a:rPr>
              <a:t>Прямые вопросы, позволяющие составить мотивационный профиль </a:t>
            </a:r>
            <a:endParaRPr lang="ru-RU" sz="1800" dirty="0">
              <a:effectLst/>
              <a:latin typeface="Calibri" panose="020F0502020204030204" pitchFamily="34" charset="0"/>
              <a:ea typeface="Calibri" panose="020F0502020204030204" pitchFamily="34" charset="0"/>
            </a:endParaRPr>
          </a:p>
          <a:p>
            <a:pPr marL="342900" indent="-342900">
              <a:lnSpc>
                <a:spcPct val="120000"/>
              </a:lnSpc>
              <a:spcBef>
                <a:spcPts val="500"/>
              </a:spcBef>
              <a:buFont typeface="+mj-lt"/>
              <a:buAutoNum type="arabicPeriod"/>
            </a:pPr>
            <a:r>
              <a:rPr lang="ru-RU" sz="1800" i="1" dirty="0">
                <a:effectLst/>
                <a:latin typeface="Calibri" panose="020F0502020204030204" pitchFamily="34" charset="0"/>
                <a:ea typeface="Calibri" panose="020F0502020204030204" pitchFamily="34" charset="0"/>
              </a:rPr>
              <a:t>Что мотивирует вас в работе?</a:t>
            </a:r>
            <a:endParaRPr lang="ru-RU" sz="1800" dirty="0">
              <a:effectLst/>
              <a:latin typeface="Calibri" panose="020F0502020204030204" pitchFamily="34" charset="0"/>
              <a:ea typeface="Calibri" panose="020F0502020204030204" pitchFamily="34" charset="0"/>
            </a:endParaRPr>
          </a:p>
          <a:p>
            <a:pPr marL="342900" indent="-342900">
              <a:lnSpc>
                <a:spcPct val="120000"/>
              </a:lnSpc>
              <a:spcBef>
                <a:spcPts val="500"/>
              </a:spcBef>
              <a:buFont typeface="+mj-lt"/>
              <a:buAutoNum type="arabicPeriod"/>
            </a:pPr>
            <a:r>
              <a:rPr lang="ru-RU" sz="1800" i="1" dirty="0">
                <a:effectLst/>
                <a:latin typeface="Calibri" panose="020F0502020204030204" pitchFamily="34" charset="0"/>
                <a:ea typeface="Calibri" panose="020F0502020204030204" pitchFamily="34" charset="0"/>
              </a:rPr>
              <a:t>Что может демотивировать вас?</a:t>
            </a:r>
            <a:endParaRPr lang="ru-RU" sz="1800" dirty="0">
              <a:effectLst/>
              <a:latin typeface="Calibri" panose="020F0502020204030204" pitchFamily="34" charset="0"/>
              <a:ea typeface="Calibri" panose="020F0502020204030204" pitchFamily="34" charset="0"/>
            </a:endParaRPr>
          </a:p>
          <a:p>
            <a:pPr marL="342900" indent="-342900">
              <a:lnSpc>
                <a:spcPct val="120000"/>
              </a:lnSpc>
              <a:spcBef>
                <a:spcPts val="500"/>
              </a:spcBef>
              <a:buFont typeface="+mj-lt"/>
              <a:buAutoNum type="arabicPeriod"/>
            </a:pPr>
            <a:r>
              <a:rPr lang="ru-RU" sz="1800" i="1" dirty="0">
                <a:effectLst/>
                <a:latin typeface="Calibri" panose="020F0502020204030204" pitchFamily="34" charset="0"/>
                <a:ea typeface="Calibri" panose="020F0502020204030204" pitchFamily="34" charset="0"/>
              </a:rPr>
              <a:t>Что приносит вам наибольшее удовлетворение в работе? </a:t>
            </a:r>
            <a:endParaRPr lang="ru-RU" sz="1800" dirty="0">
              <a:effectLst/>
              <a:latin typeface="Calibri" panose="020F0502020204030204" pitchFamily="34" charset="0"/>
              <a:ea typeface="Calibri" panose="020F0502020204030204" pitchFamily="34" charset="0"/>
            </a:endParaRPr>
          </a:p>
          <a:p>
            <a:pPr marL="342900" indent="-342900">
              <a:lnSpc>
                <a:spcPct val="120000"/>
              </a:lnSpc>
              <a:spcBef>
                <a:spcPts val="500"/>
              </a:spcBef>
              <a:buFont typeface="+mj-lt"/>
              <a:buAutoNum type="arabicPeriod"/>
            </a:pPr>
            <a:r>
              <a:rPr lang="ru-RU" sz="1800" i="1" dirty="0">
                <a:effectLst/>
                <a:latin typeface="Calibri" panose="020F0502020204030204" pitchFamily="34" charset="0"/>
                <a:ea typeface="Calibri" panose="020F0502020204030204" pitchFamily="34" charset="0"/>
              </a:rPr>
              <a:t>Какими задачами вам нравится заниматься? Почему именно этими задачами? </a:t>
            </a:r>
            <a:endParaRPr lang="ru-RU" sz="1800" dirty="0">
              <a:effectLst/>
              <a:latin typeface="Calibri" panose="020F0502020204030204" pitchFamily="34" charset="0"/>
              <a:ea typeface="Calibri" panose="020F0502020204030204" pitchFamily="34" charset="0"/>
            </a:endParaRPr>
          </a:p>
          <a:p>
            <a:pPr marL="342900" indent="-342900">
              <a:lnSpc>
                <a:spcPct val="120000"/>
              </a:lnSpc>
              <a:spcBef>
                <a:spcPts val="500"/>
              </a:spcBef>
              <a:buFont typeface="+mj-lt"/>
              <a:buAutoNum type="arabicPeriod"/>
            </a:pPr>
            <a:r>
              <a:rPr lang="ru-RU" sz="1800" i="1" dirty="0">
                <a:effectLst/>
                <a:latin typeface="Calibri" panose="020F0502020204030204" pitchFamily="34" charset="0"/>
                <a:ea typeface="Calibri" panose="020F0502020204030204" pitchFamily="34" charset="0"/>
              </a:rPr>
              <a:t>Какими задачами вам не нравится заниматься? Почему? </a:t>
            </a:r>
            <a:endParaRPr lang="ru-RU" sz="1800" dirty="0">
              <a:effectLst/>
              <a:latin typeface="Calibri" panose="020F0502020204030204" pitchFamily="34" charset="0"/>
              <a:ea typeface="Calibri" panose="020F0502020204030204" pitchFamily="34" charset="0"/>
            </a:endParaRPr>
          </a:p>
          <a:p>
            <a:pPr marL="342900" indent="-342900">
              <a:lnSpc>
                <a:spcPct val="120000"/>
              </a:lnSpc>
              <a:spcBef>
                <a:spcPts val="500"/>
              </a:spcBef>
              <a:buFont typeface="+mj-lt"/>
              <a:buAutoNum type="arabicPeriod"/>
            </a:pPr>
            <a:r>
              <a:rPr lang="ru-RU" sz="1800" i="1" dirty="0">
                <a:effectLst/>
                <a:latin typeface="Calibri" panose="020F0502020204030204" pitchFamily="34" charset="0"/>
                <a:ea typeface="Calibri" panose="020F0502020204030204" pitchFamily="34" charset="0"/>
              </a:rPr>
              <a:t>Какие формы поощрения, кроме материальных стимулов, вы действительно цените?</a:t>
            </a:r>
            <a:endParaRPr lang="ru-RU" sz="1800" dirty="0">
              <a:effectLst/>
              <a:latin typeface="Calibri" panose="020F0502020204030204" pitchFamily="34" charset="0"/>
              <a:ea typeface="Calibri" panose="020F0502020204030204" pitchFamily="34" charset="0"/>
            </a:endParaRPr>
          </a:p>
          <a:p>
            <a:pPr marL="342900" indent="-342900">
              <a:lnSpc>
                <a:spcPct val="120000"/>
              </a:lnSpc>
              <a:spcBef>
                <a:spcPts val="500"/>
              </a:spcBef>
              <a:buFont typeface="+mj-lt"/>
              <a:buAutoNum type="arabicPeriod"/>
            </a:pPr>
            <a:r>
              <a:rPr lang="ru-RU" sz="1800" i="1" dirty="0">
                <a:effectLst/>
                <a:latin typeface="Calibri" panose="020F0502020204030204" pitchFamily="34" charset="0"/>
                <a:ea typeface="Calibri" panose="020F0502020204030204" pitchFamily="34" charset="0"/>
              </a:rPr>
              <a:t>Какие формы поощрения наименее эффективны для вас?</a:t>
            </a:r>
            <a:endParaRPr lang="ru-RU" sz="1800" dirty="0">
              <a:effectLst/>
              <a:latin typeface="Calibri" panose="020F0502020204030204" pitchFamily="34" charset="0"/>
              <a:ea typeface="Calibri" panose="020F0502020204030204" pitchFamily="34" charset="0"/>
            </a:endParaRPr>
          </a:p>
          <a:p>
            <a:pPr marL="342900" indent="-342900">
              <a:lnSpc>
                <a:spcPct val="120000"/>
              </a:lnSpc>
              <a:spcBef>
                <a:spcPts val="500"/>
              </a:spcBef>
              <a:buFont typeface="+mj-lt"/>
              <a:buAutoNum type="arabicPeriod"/>
            </a:pPr>
            <a:r>
              <a:rPr lang="ru-RU" sz="1800" i="1" dirty="0">
                <a:effectLst/>
                <a:latin typeface="Calibri" panose="020F0502020204030204" pitchFamily="34" charset="0"/>
                <a:ea typeface="Calibri" panose="020F0502020204030204" pitchFamily="34" charset="0"/>
              </a:rPr>
              <a:t>Как выглядит для вас идеальное место работы?</a:t>
            </a:r>
            <a:endParaRPr lang="ru-RU" sz="1800" dirty="0">
              <a:effectLst/>
              <a:latin typeface="Calibri" panose="020F0502020204030204" pitchFamily="34" charset="0"/>
              <a:ea typeface="Calibri" panose="020F0502020204030204" pitchFamily="34" charset="0"/>
            </a:endParaRPr>
          </a:p>
          <a:p>
            <a:pPr marL="342900" indent="-342900">
              <a:lnSpc>
                <a:spcPct val="120000"/>
              </a:lnSpc>
              <a:spcBef>
                <a:spcPts val="500"/>
              </a:spcBef>
              <a:buFont typeface="+mj-lt"/>
              <a:buAutoNum type="arabicPeriod"/>
            </a:pPr>
            <a:r>
              <a:rPr lang="ru-RU" sz="1800" i="1" dirty="0">
                <a:effectLst/>
                <a:latin typeface="Calibri" panose="020F0502020204030204" pitchFamily="34" charset="0"/>
                <a:ea typeface="Calibri" panose="020F0502020204030204" pitchFamily="34" charset="0"/>
              </a:rPr>
              <a:t>Какие из служебных обязанностей вы выполняете с наибольшим удовольствием?</a:t>
            </a:r>
            <a:endParaRPr lang="ru-RU" sz="1800" dirty="0">
              <a:effectLst/>
              <a:latin typeface="Calibri" panose="020F0502020204030204" pitchFamily="34" charset="0"/>
              <a:ea typeface="Calibri" panose="020F0502020204030204" pitchFamily="34" charset="0"/>
            </a:endParaRPr>
          </a:p>
          <a:p>
            <a:pPr marL="342900" indent="-342900">
              <a:lnSpc>
                <a:spcPct val="120000"/>
              </a:lnSpc>
              <a:spcBef>
                <a:spcPts val="500"/>
              </a:spcBef>
              <a:buFont typeface="+mj-lt"/>
              <a:buAutoNum type="arabicPeriod"/>
            </a:pPr>
            <a:r>
              <a:rPr lang="ru-RU" sz="1800" i="1" dirty="0">
                <a:effectLst/>
                <a:latin typeface="Calibri" panose="020F0502020204030204" pitchFamily="34" charset="0"/>
                <a:ea typeface="Calibri" panose="020F0502020204030204" pitchFamily="34" charset="0"/>
              </a:rPr>
              <a:t> Кем вы видите себя через год? Через три? Через пять?</a:t>
            </a:r>
            <a:endParaRPr lang="ru-RU" sz="1800" dirty="0">
              <a:effectLst/>
              <a:latin typeface="Calibri" panose="020F0502020204030204" pitchFamily="34" charset="0"/>
              <a:ea typeface="Calibri" panose="020F0502020204030204" pitchFamily="34" charset="0"/>
            </a:endParaRPr>
          </a:p>
          <a:p>
            <a:pPr marL="342900" indent="-342900">
              <a:lnSpc>
                <a:spcPct val="120000"/>
              </a:lnSpc>
              <a:spcBef>
                <a:spcPts val="500"/>
              </a:spcBef>
              <a:buFont typeface="+mj-lt"/>
              <a:buAutoNum type="arabicPeriod"/>
            </a:pPr>
            <a:r>
              <a:rPr lang="ru-RU" sz="1800" i="1" dirty="0">
                <a:effectLst/>
                <a:latin typeface="Calibri" panose="020F0502020204030204" pitchFamily="34" charset="0"/>
                <a:ea typeface="Calibri" panose="020F0502020204030204" pitchFamily="34" charset="0"/>
              </a:rPr>
              <a:t>Что повлияло на выбор профессии? </a:t>
            </a:r>
            <a:endParaRPr lang="ru-RU" sz="1800" dirty="0">
              <a:effectLst/>
              <a:latin typeface="Calibri" panose="020F0502020204030204" pitchFamily="34" charset="0"/>
              <a:ea typeface="Calibri" panose="020F0502020204030204" pitchFamily="34" charset="0"/>
            </a:endParaRPr>
          </a:p>
          <a:p>
            <a:pPr marL="0" indent="0">
              <a:lnSpc>
                <a:spcPct val="150000"/>
              </a:lnSpc>
              <a:buNone/>
            </a:pPr>
            <a:r>
              <a:rPr lang="ru-RU" sz="1800" b="1" dirty="0">
                <a:effectLst/>
                <a:latin typeface="Calibri" panose="020F0502020204030204" pitchFamily="34" charset="0"/>
                <a:ea typeface="Calibri" panose="020F0502020204030204" pitchFamily="34" charset="0"/>
              </a:rPr>
              <a:t>Ситуационные вопросы, позволяющие составить мотивационный профиль</a:t>
            </a:r>
            <a:endParaRPr lang="ru-RU" sz="1800" dirty="0">
              <a:effectLst/>
              <a:latin typeface="Calibri" panose="020F0502020204030204" pitchFamily="34" charset="0"/>
              <a:ea typeface="Calibri" panose="020F0502020204030204" pitchFamily="34" charset="0"/>
            </a:endParaRPr>
          </a:p>
          <a:p>
            <a:pPr marL="342900" lvl="0" indent="-342900">
              <a:lnSpc>
                <a:spcPct val="120000"/>
              </a:lnSpc>
              <a:spcBef>
                <a:spcPts val="0"/>
              </a:spcBef>
              <a:buFont typeface="+mj-lt"/>
              <a:buAutoNum type="arabicPeriod"/>
            </a:pPr>
            <a:r>
              <a:rPr lang="ru-RU" sz="1800" i="1" dirty="0">
                <a:solidFill>
                  <a:srgbClr val="000000"/>
                </a:solidFill>
                <a:effectLst/>
                <a:latin typeface="Calibri" panose="020F0502020204030204" pitchFamily="34" charset="0"/>
                <a:ea typeface="Calibri" panose="020F0502020204030204" pitchFamily="34" charset="0"/>
              </a:rPr>
              <a:t>Представьте себе, что к вам одновременно поступило два предложения от разных работодателей. По каким критериям вы сделаете выбор?</a:t>
            </a:r>
            <a:endParaRPr lang="ru-RU" sz="1800" dirty="0">
              <a:effectLst/>
              <a:latin typeface="Calibri" panose="020F0502020204030204" pitchFamily="34" charset="0"/>
              <a:ea typeface="Calibri" panose="020F0502020204030204" pitchFamily="34" charset="0"/>
            </a:endParaRPr>
          </a:p>
          <a:p>
            <a:pPr marL="342900" lvl="0" indent="-342900">
              <a:lnSpc>
                <a:spcPct val="120000"/>
              </a:lnSpc>
              <a:spcBef>
                <a:spcPts val="0"/>
              </a:spcBef>
              <a:buFont typeface="+mj-lt"/>
              <a:buAutoNum type="arabicPeriod"/>
            </a:pPr>
            <a:r>
              <a:rPr lang="ru-RU" sz="1800" i="1" dirty="0">
                <a:solidFill>
                  <a:srgbClr val="000000"/>
                </a:solidFill>
                <a:effectLst/>
                <a:latin typeface="Calibri" panose="020F0502020204030204" pitchFamily="34" charset="0"/>
                <a:ea typeface="Calibri" panose="020F0502020204030204" pitchFamily="34" charset="0"/>
              </a:rPr>
              <a:t>Как вы поступите, если вам: а) предложат стабильную оплату, но без различных премий за выполнение тех или иных показателей, б) предоставят  возможность получать меньшую зарплату, но зарабатывать бонусы. В первом случае вы зарабатываете меньше, но этот доход вам гарантирован. Во втором </a:t>
            </a:r>
            <a:r>
              <a:rPr lang="ru-RU" sz="1800" i="1" dirty="0">
                <a:effectLst/>
                <a:latin typeface="Calibri" panose="020F0502020204030204" pitchFamily="34" charset="0"/>
                <a:ea typeface="Calibri" panose="020F0502020204030204" pitchFamily="34" charset="0"/>
              </a:rPr>
              <a:t>— </a:t>
            </a:r>
            <a:r>
              <a:rPr lang="ru-RU" sz="1800" i="1" dirty="0">
                <a:solidFill>
                  <a:srgbClr val="000000"/>
                </a:solidFill>
                <a:effectLst/>
                <a:latin typeface="Calibri" panose="020F0502020204030204" pitchFamily="34" charset="0"/>
                <a:ea typeface="Calibri" panose="020F0502020204030204" pitchFamily="34" charset="0"/>
              </a:rPr>
              <a:t>есть шанс зарабатывать больше, но без всяких гарантий.</a:t>
            </a:r>
            <a:endParaRPr lang="ru-RU" sz="1800" dirty="0">
              <a:effectLst/>
              <a:latin typeface="Calibri" panose="020F0502020204030204" pitchFamily="34" charset="0"/>
              <a:ea typeface="Calibri" panose="020F0502020204030204" pitchFamily="34" charset="0"/>
            </a:endParaRPr>
          </a:p>
          <a:p>
            <a:pPr marL="342900" lvl="0" indent="-342900">
              <a:lnSpc>
                <a:spcPct val="120000"/>
              </a:lnSpc>
              <a:spcBef>
                <a:spcPts val="0"/>
              </a:spcBef>
              <a:buFont typeface="+mj-lt"/>
              <a:buAutoNum type="arabicPeriod"/>
            </a:pPr>
            <a:r>
              <a:rPr lang="ru-RU" sz="1800" i="1" dirty="0">
                <a:solidFill>
                  <a:srgbClr val="000000"/>
                </a:solidFill>
                <a:effectLst/>
                <a:latin typeface="Calibri" panose="020F0502020204030204" pitchFamily="34" charset="0"/>
                <a:ea typeface="Calibri" panose="020F0502020204030204" pitchFamily="34" charset="0"/>
              </a:rPr>
              <a:t>У вас есть возможность или работать с существующими клиентами и поддержать сеть сбыта, или развивать новый регион. В обоих случаях уровень заработной платы будет одинаков. Какой вариант вы предпочтете и почему?</a:t>
            </a:r>
            <a:endParaRPr lang="ru-RU" sz="1800" dirty="0">
              <a:effectLst/>
              <a:latin typeface="Calibri" panose="020F0502020204030204" pitchFamily="34" charset="0"/>
              <a:ea typeface="Calibri" panose="020F0502020204030204" pitchFamily="34" charset="0"/>
            </a:endParaRPr>
          </a:p>
          <a:p>
            <a:pPr marL="342900" lvl="0" indent="-342900">
              <a:lnSpc>
                <a:spcPct val="120000"/>
              </a:lnSpc>
              <a:spcBef>
                <a:spcPts val="0"/>
              </a:spcBef>
              <a:buFont typeface="+mj-lt"/>
              <a:buAutoNum type="arabicPeriod"/>
            </a:pPr>
            <a:r>
              <a:rPr lang="ru-RU" sz="1800" i="1" dirty="0">
                <a:solidFill>
                  <a:srgbClr val="000000"/>
                </a:solidFill>
                <a:effectLst/>
                <a:latin typeface="Calibri" panose="020F0502020204030204" pitchFamily="34" charset="0"/>
                <a:ea typeface="Calibri" panose="020F0502020204030204" pitchFamily="34" charset="0"/>
              </a:rPr>
              <a:t>Вы узнаете, что коллега (не ваш руководитель или подчиненный) систематически совершает нечестные поступки по отношению к компании. Ваши действия?</a:t>
            </a:r>
            <a:endParaRPr lang="en-US" sz="1800" dirty="0">
              <a:latin typeface="Calibri" panose="020F0502020204030204" pitchFamily="34" charset="0"/>
              <a:ea typeface="Calibri" panose="020F0502020204030204" pitchFamily="34" charset="0"/>
            </a:endParaRPr>
          </a:p>
          <a:p>
            <a:pPr marL="342900" lvl="0" indent="-342900">
              <a:lnSpc>
                <a:spcPct val="120000"/>
              </a:lnSpc>
              <a:spcBef>
                <a:spcPts val="0"/>
              </a:spcBef>
              <a:buFont typeface="+mj-lt"/>
              <a:buAutoNum type="arabicPeriod"/>
            </a:pPr>
            <a:r>
              <a:rPr lang="ru-RU" sz="1800" i="1" dirty="0">
                <a:solidFill>
                  <a:srgbClr val="000000"/>
                </a:solidFill>
                <a:effectLst/>
                <a:latin typeface="Calibri" panose="020F0502020204030204" pitchFamily="34" charset="0"/>
                <a:ea typeface="Calibri" panose="020F0502020204030204" pitchFamily="34" charset="0"/>
              </a:rPr>
              <a:t>Ваш коллега говорит </a:t>
            </a:r>
            <a:r>
              <a:rPr lang="ru-RU" sz="1800" i="1" dirty="0">
                <a:effectLst/>
                <a:latin typeface="Calibri" panose="020F0502020204030204" pitchFamily="34" charset="0"/>
                <a:ea typeface="Calibri" panose="020F0502020204030204" pitchFamily="34" charset="0"/>
              </a:rPr>
              <a:t>о</a:t>
            </a:r>
            <a:r>
              <a:rPr lang="ru-RU" sz="1800" i="1" dirty="0">
                <a:solidFill>
                  <a:srgbClr val="000000"/>
                </a:solidFill>
                <a:effectLst/>
                <a:latin typeface="Calibri" panose="020F0502020204030204" pitchFamily="34" charset="0"/>
                <a:ea typeface="Calibri" panose="020F0502020204030204" pitchFamily="34" charset="0"/>
              </a:rPr>
              <a:t> вас плохо за вашей спиной. Ваши действия?</a:t>
            </a:r>
            <a:r>
              <a:rPr lang="ru-RU" dirty="0">
                <a:effectLst/>
              </a:rPr>
              <a:t> </a:t>
            </a:r>
            <a:endParaRPr lang="ru-RU" dirty="0"/>
          </a:p>
        </p:txBody>
      </p:sp>
    </p:spTree>
    <p:extLst>
      <p:ext uri="{BB962C8B-B14F-4D97-AF65-F5344CB8AC3E}">
        <p14:creationId xmlns:p14="http://schemas.microsoft.com/office/powerpoint/2010/main" val="3450041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25"/>
          <p:cNvSpPr txBox="1">
            <a:spLocks noGrp="1"/>
          </p:cNvSpPr>
          <p:nvPr>
            <p:ph type="title"/>
          </p:nvPr>
        </p:nvSpPr>
        <p:spPr>
          <a:xfrm>
            <a:off x="572553" y="485491"/>
            <a:ext cx="10721487" cy="76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t>Упражнение</a:t>
            </a:r>
            <a:endParaRPr dirty="0"/>
          </a:p>
        </p:txBody>
      </p:sp>
      <p:sp>
        <p:nvSpPr>
          <p:cNvPr id="365" name="Google Shape;365;p25"/>
          <p:cNvSpPr txBox="1"/>
          <p:nvPr/>
        </p:nvSpPr>
        <p:spPr>
          <a:xfrm>
            <a:off x="572553" y="1589829"/>
            <a:ext cx="10095447" cy="3693278"/>
          </a:xfrm>
          <a:prstGeom prst="rect">
            <a:avLst/>
          </a:prstGeom>
          <a:noFill/>
          <a:ln>
            <a:noFill/>
          </a:ln>
        </p:spPr>
        <p:txBody>
          <a:bodyPr spcFirstLastPara="1" wrap="square" lIns="91425" tIns="45700" rIns="91425" bIns="45700" anchor="t" anchorCtr="0">
            <a:spAutoFit/>
          </a:bodyPr>
          <a:lstStyle/>
          <a:p>
            <a:pPr lvl="0"/>
            <a:r>
              <a:rPr lang="ru-RU" sz="2400" dirty="0">
                <a:sym typeface="Montserrat"/>
              </a:rPr>
              <a:t>Представьте себе ситуацию:</a:t>
            </a:r>
          </a:p>
          <a:p>
            <a:pPr marL="342900" marR="0" lvl="0" indent="-342900" algn="l" rtl="0">
              <a:lnSpc>
                <a:spcPct val="100000"/>
              </a:lnSpc>
              <a:spcBef>
                <a:spcPts val="0"/>
              </a:spcBef>
              <a:spcAft>
                <a:spcPts val="0"/>
              </a:spcAft>
              <a:buFont typeface="Arial" panose="020B0604020202020204" pitchFamily="34" charset="0"/>
              <a:buChar char="•"/>
            </a:pPr>
            <a:r>
              <a:rPr lang="ru-RU" sz="2400" dirty="0">
                <a:sym typeface="Montserrat"/>
              </a:rPr>
              <a:t>Вы встретились со своим менеджером в формате один на один. По окончании встречи вы чувствуете желание работать с максимальной отдачей.</a:t>
            </a:r>
            <a:endParaRPr sz="2400" dirty="0"/>
          </a:p>
          <a:p>
            <a:pPr marL="342900" marR="0" lvl="0" indent="-342900" algn="l" rtl="0">
              <a:lnSpc>
                <a:spcPct val="100000"/>
              </a:lnSpc>
              <a:spcBef>
                <a:spcPts val="0"/>
              </a:spcBef>
              <a:spcAft>
                <a:spcPts val="0"/>
              </a:spcAft>
              <a:buFont typeface="Arial" panose="020B0604020202020204" pitchFamily="34" charset="0"/>
              <a:buChar char="•"/>
            </a:pPr>
            <a:r>
              <a:rPr lang="ru-RU" sz="2400" dirty="0">
                <a:sym typeface="Montserrat"/>
              </a:rPr>
              <a:t>Также вы испытываете чувство благодарности руководителю за то, как он провел эту встречу.</a:t>
            </a:r>
          </a:p>
          <a:p>
            <a:pPr marL="0" marR="0" lvl="0" indent="0" algn="l" rtl="0">
              <a:lnSpc>
                <a:spcPct val="100000"/>
              </a:lnSpc>
              <a:spcBef>
                <a:spcPts val="0"/>
              </a:spcBef>
              <a:spcAft>
                <a:spcPts val="0"/>
              </a:spcAft>
              <a:buNone/>
            </a:pPr>
            <a:endParaRPr lang="ru-RU" sz="2400" dirty="0">
              <a:sym typeface="Montserrat"/>
            </a:endParaRPr>
          </a:p>
          <a:p>
            <a:r>
              <a:rPr lang="ru-RU" sz="2400" dirty="0">
                <a:sym typeface="Montserrat"/>
              </a:rPr>
              <a:t>Как вы думаете, за счет каких действий менеджер провел такой идеальный «один на один»?</a:t>
            </a:r>
            <a:endParaRPr lang="ru-RU" sz="2400" dirty="0"/>
          </a:p>
          <a:p>
            <a:pPr marL="0" marR="0" lvl="0" indent="0" algn="l" rtl="0">
              <a:lnSpc>
                <a:spcPct val="100000"/>
              </a:lnSpc>
              <a:spcBef>
                <a:spcPts val="0"/>
              </a:spcBef>
              <a:spcAft>
                <a:spcPts val="0"/>
              </a:spcAft>
              <a:buNone/>
            </a:pP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26"/>
          <p:cNvSpPr txBox="1">
            <a:spLocks noGrp="1"/>
          </p:cNvSpPr>
          <p:nvPr>
            <p:ph type="title"/>
          </p:nvPr>
        </p:nvSpPr>
        <p:spPr>
          <a:xfrm>
            <a:off x="533401" y="218370"/>
            <a:ext cx="10515600" cy="1012119"/>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2800"/>
              <a:buNone/>
            </a:pPr>
            <a:r>
              <a:rPr lang="ru-RU" sz="4000" dirty="0">
                <a:sym typeface="Montserrat"/>
              </a:rPr>
              <a:t>Опросник Gallup Q12</a:t>
            </a:r>
            <a:br>
              <a:rPr lang="ru-RU" sz="4000" dirty="0">
                <a:sym typeface="Montserrat"/>
              </a:rPr>
            </a:br>
            <a:r>
              <a:rPr lang="ru-RU" sz="3200" dirty="0">
                <a:sym typeface="Montserrat"/>
              </a:rPr>
              <a:t>(в</a:t>
            </a:r>
            <a:r>
              <a:rPr lang="ru-RU" sz="3200" dirty="0"/>
              <a:t>овлеченность / удовлетворённость сотрудников</a:t>
            </a:r>
            <a:r>
              <a:rPr lang="ru-RU" sz="3200" dirty="0">
                <a:sym typeface="Montserrat"/>
              </a:rPr>
              <a:t>)</a:t>
            </a:r>
            <a:endParaRPr sz="3200" dirty="0">
              <a:sym typeface="Montserrat"/>
            </a:endParaRPr>
          </a:p>
        </p:txBody>
      </p:sp>
      <p:sp>
        <p:nvSpPr>
          <p:cNvPr id="2" name="Объект 1">
            <a:extLst>
              <a:ext uri="{FF2B5EF4-FFF2-40B4-BE49-F238E27FC236}">
                <a16:creationId xmlns:a16="http://schemas.microsoft.com/office/drawing/2014/main" id="{4A950C3C-A76A-3403-2D00-29512A57792E}"/>
              </a:ext>
            </a:extLst>
          </p:cNvPr>
          <p:cNvSpPr>
            <a:spLocks noGrp="1"/>
          </p:cNvSpPr>
          <p:nvPr>
            <p:ph idx="1"/>
          </p:nvPr>
        </p:nvSpPr>
        <p:spPr>
          <a:xfrm>
            <a:off x="476956" y="1408466"/>
            <a:ext cx="8746066" cy="5231164"/>
          </a:xfrm>
        </p:spPr>
        <p:txBody>
          <a:bodyPr>
            <a:noAutofit/>
          </a:bodyPr>
          <a:lstStyle/>
          <a:p>
            <a:pPr marL="457200" marR="0" lvl="0" indent="-457200" algn="l" rtl="0">
              <a:lnSpc>
                <a:spcPct val="100000"/>
              </a:lnSpc>
              <a:spcBef>
                <a:spcPts val="0"/>
              </a:spcBef>
              <a:spcAft>
                <a:spcPts val="0"/>
              </a:spcAft>
              <a:buClr>
                <a:srgbClr val="000000"/>
              </a:buClr>
              <a:buSzPct val="100000"/>
              <a:buFont typeface="+mj-lt"/>
              <a:buAutoNum type="arabicPeriod"/>
            </a:pPr>
            <a:r>
              <a:rPr lang="ru-RU" sz="1900" b="1" dirty="0">
                <a:sym typeface="Montserrat"/>
              </a:rPr>
              <a:t>Знаете</a:t>
            </a:r>
            <a:r>
              <a:rPr lang="ru-RU" sz="1900" dirty="0">
                <a:sym typeface="Montserrat"/>
              </a:rPr>
              <a:t> ли вы, чего </a:t>
            </a:r>
            <a:r>
              <a:rPr lang="ru-RU" sz="1900" b="1" dirty="0">
                <a:sym typeface="Montserrat"/>
              </a:rPr>
              <a:t>ожидает</a:t>
            </a:r>
            <a:r>
              <a:rPr lang="ru-RU" sz="1900" dirty="0">
                <a:sym typeface="Montserrat"/>
              </a:rPr>
              <a:t> от вас работодатель?</a:t>
            </a:r>
            <a:endParaRPr lang="ru-RU" sz="1900" dirty="0"/>
          </a:p>
          <a:p>
            <a:pPr marL="457200" marR="0" lvl="0" indent="-457200" algn="l" rtl="0">
              <a:lnSpc>
                <a:spcPct val="100000"/>
              </a:lnSpc>
              <a:spcBef>
                <a:spcPts val="0"/>
              </a:spcBef>
              <a:spcAft>
                <a:spcPts val="0"/>
              </a:spcAft>
              <a:buClr>
                <a:srgbClr val="000000"/>
              </a:buClr>
              <a:buSzPct val="100000"/>
              <a:buFont typeface="+mj-lt"/>
              <a:buAutoNum type="arabicPeriod"/>
            </a:pPr>
            <a:r>
              <a:rPr lang="ru-RU" sz="1900" dirty="0">
                <a:sym typeface="Montserrat"/>
              </a:rPr>
              <a:t>У вас есть </a:t>
            </a:r>
            <a:r>
              <a:rPr lang="ru-RU" sz="1900" b="1" dirty="0">
                <a:sym typeface="Montserrat"/>
              </a:rPr>
              <a:t>необходимые</a:t>
            </a:r>
            <a:r>
              <a:rPr lang="ru-RU" sz="1900" dirty="0">
                <a:sym typeface="Montserrat"/>
              </a:rPr>
              <a:t> </a:t>
            </a:r>
            <a:r>
              <a:rPr lang="ru-RU" sz="1900" b="1" dirty="0">
                <a:sym typeface="Montserrat"/>
              </a:rPr>
              <a:t>ресурсы</a:t>
            </a:r>
            <a:r>
              <a:rPr lang="ru-RU" sz="1900" dirty="0">
                <a:sym typeface="Montserrat"/>
              </a:rPr>
              <a:t>: материалы и инструменты, необходимые для качественной работы?</a:t>
            </a:r>
            <a:endParaRPr lang="ru-RU" sz="1900" dirty="0"/>
          </a:p>
          <a:p>
            <a:pPr marL="457200" marR="0" lvl="0" indent="-457200" algn="l" rtl="0">
              <a:lnSpc>
                <a:spcPct val="100000"/>
              </a:lnSpc>
              <a:spcBef>
                <a:spcPts val="0"/>
              </a:spcBef>
              <a:spcAft>
                <a:spcPts val="0"/>
              </a:spcAft>
              <a:buClr>
                <a:srgbClr val="000000"/>
              </a:buClr>
              <a:buSzPct val="100000"/>
              <a:buFont typeface="+mj-lt"/>
              <a:buAutoNum type="arabicPeriod"/>
            </a:pPr>
            <a:r>
              <a:rPr lang="ru-RU" sz="1900" dirty="0">
                <a:sym typeface="Montserrat"/>
              </a:rPr>
              <a:t>У вас есть возможность каждый день </a:t>
            </a:r>
            <a:r>
              <a:rPr lang="ru-RU" sz="1900" b="1" dirty="0">
                <a:sym typeface="Montserrat"/>
              </a:rPr>
              <a:t>делать то, что вы умеете лучше всего</a:t>
            </a:r>
            <a:r>
              <a:rPr lang="ru-RU" sz="1900" dirty="0">
                <a:sym typeface="Montserrat"/>
              </a:rPr>
              <a:t>?</a:t>
            </a:r>
            <a:endParaRPr lang="ru-RU" sz="1900" dirty="0"/>
          </a:p>
          <a:p>
            <a:pPr marL="457200" marR="0" lvl="0" indent="-457200" algn="l" rtl="0">
              <a:lnSpc>
                <a:spcPct val="100000"/>
              </a:lnSpc>
              <a:spcBef>
                <a:spcPts val="0"/>
              </a:spcBef>
              <a:spcAft>
                <a:spcPts val="0"/>
              </a:spcAft>
              <a:buClr>
                <a:srgbClr val="000000"/>
              </a:buClr>
              <a:buSzPct val="100000"/>
              <a:buFont typeface="+mj-lt"/>
              <a:buAutoNum type="arabicPeriod"/>
            </a:pPr>
            <a:r>
              <a:rPr lang="ru-RU" sz="1900" dirty="0">
                <a:sym typeface="Montserrat"/>
              </a:rPr>
              <a:t>За последние семь дней вы получали </a:t>
            </a:r>
            <a:r>
              <a:rPr lang="ru-RU" sz="1900" b="1" dirty="0">
                <a:sym typeface="Montserrat"/>
              </a:rPr>
              <a:t>признание или похвалу за хорошую работу</a:t>
            </a:r>
            <a:r>
              <a:rPr lang="ru-RU" sz="1900" dirty="0">
                <a:sym typeface="Montserrat"/>
              </a:rPr>
              <a:t>?</a:t>
            </a:r>
            <a:endParaRPr lang="ru-RU" sz="1900" dirty="0"/>
          </a:p>
          <a:p>
            <a:pPr marL="457200" marR="0" lvl="0" indent="-457200" algn="l" rtl="0">
              <a:lnSpc>
                <a:spcPct val="100000"/>
              </a:lnSpc>
              <a:spcBef>
                <a:spcPts val="0"/>
              </a:spcBef>
              <a:spcAft>
                <a:spcPts val="0"/>
              </a:spcAft>
              <a:buClr>
                <a:srgbClr val="000000"/>
              </a:buClr>
              <a:buSzPct val="100000"/>
              <a:buFont typeface="+mj-lt"/>
              <a:buAutoNum type="arabicPeriod"/>
            </a:pPr>
            <a:r>
              <a:rPr lang="ru-RU" sz="1900" dirty="0">
                <a:sym typeface="Montserrat"/>
              </a:rPr>
              <a:t>Считаете ли вы, что ваш руководитель или кто-то на работе </a:t>
            </a:r>
            <a:r>
              <a:rPr lang="ru-RU" sz="1900" b="1" dirty="0">
                <a:sym typeface="Montserrat"/>
              </a:rPr>
              <a:t>заботится</a:t>
            </a:r>
            <a:r>
              <a:rPr lang="ru-RU" sz="1900" dirty="0">
                <a:sym typeface="Montserrat"/>
              </a:rPr>
              <a:t> </a:t>
            </a:r>
            <a:r>
              <a:rPr lang="ru-RU" sz="1900" b="1" dirty="0">
                <a:sym typeface="Montserrat"/>
              </a:rPr>
              <a:t>о вас как о личности</a:t>
            </a:r>
            <a:r>
              <a:rPr lang="ru-RU" sz="1900" dirty="0">
                <a:sym typeface="Montserrat"/>
              </a:rPr>
              <a:t>?</a:t>
            </a:r>
            <a:endParaRPr lang="ru-RU" sz="1900" dirty="0"/>
          </a:p>
          <a:p>
            <a:pPr marL="457200" marR="0" lvl="0" indent="-457200" algn="l" rtl="0">
              <a:lnSpc>
                <a:spcPct val="100000"/>
              </a:lnSpc>
              <a:spcBef>
                <a:spcPts val="0"/>
              </a:spcBef>
              <a:spcAft>
                <a:spcPts val="0"/>
              </a:spcAft>
              <a:buClr>
                <a:srgbClr val="000000"/>
              </a:buClr>
              <a:buSzPct val="100000"/>
              <a:buFont typeface="+mj-lt"/>
              <a:buAutoNum type="arabicPeriod"/>
            </a:pPr>
            <a:r>
              <a:rPr lang="ru-RU" sz="1900" dirty="0">
                <a:sym typeface="Montserrat"/>
              </a:rPr>
              <a:t>Кто-нибудь на работе </a:t>
            </a:r>
            <a:r>
              <a:rPr lang="ru-RU" sz="1900" b="1" dirty="0">
                <a:sym typeface="Montserrat"/>
              </a:rPr>
              <a:t>способствует вашему развитию</a:t>
            </a:r>
            <a:r>
              <a:rPr lang="ru-RU" sz="1900" dirty="0">
                <a:sym typeface="Montserrat"/>
              </a:rPr>
              <a:t>?</a:t>
            </a:r>
            <a:endParaRPr lang="ru-RU" sz="1900" dirty="0"/>
          </a:p>
          <a:p>
            <a:pPr marL="457200" marR="0" lvl="0" indent="-457200" algn="l" rtl="0">
              <a:lnSpc>
                <a:spcPct val="100000"/>
              </a:lnSpc>
              <a:spcBef>
                <a:spcPts val="0"/>
              </a:spcBef>
              <a:spcAft>
                <a:spcPts val="0"/>
              </a:spcAft>
              <a:buClr>
                <a:srgbClr val="000000"/>
              </a:buClr>
              <a:buSzPct val="100000"/>
              <a:buFont typeface="+mj-lt"/>
              <a:buAutoNum type="arabicPeriod"/>
            </a:pPr>
            <a:r>
              <a:rPr lang="ru-RU" sz="1900" b="1" dirty="0">
                <a:sym typeface="Montserrat"/>
              </a:rPr>
              <a:t>Учитывается ли ваша точка зрения</a:t>
            </a:r>
            <a:r>
              <a:rPr lang="ru-RU" sz="1900" dirty="0">
                <a:sym typeface="Montserrat"/>
              </a:rPr>
              <a:t>?</a:t>
            </a:r>
            <a:endParaRPr lang="ru-RU" sz="1900" dirty="0"/>
          </a:p>
          <a:p>
            <a:pPr marL="457200" marR="0" lvl="0" indent="-457200" algn="l" rtl="0">
              <a:lnSpc>
                <a:spcPct val="100000"/>
              </a:lnSpc>
              <a:spcBef>
                <a:spcPts val="0"/>
              </a:spcBef>
              <a:spcAft>
                <a:spcPts val="0"/>
              </a:spcAft>
              <a:buClr>
                <a:srgbClr val="000000"/>
              </a:buClr>
              <a:buSzPct val="100000"/>
              <a:buFont typeface="+mj-lt"/>
              <a:buAutoNum type="arabicPeriod"/>
            </a:pPr>
            <a:r>
              <a:rPr lang="ru-RU" sz="1900" b="1" dirty="0">
                <a:solidFill>
                  <a:schemeClr val="tx1">
                    <a:lumMod val="50000"/>
                    <a:lumOff val="50000"/>
                  </a:schemeClr>
                </a:solidFill>
                <a:sym typeface="Montserrat"/>
              </a:rPr>
              <a:t>Миссия</a:t>
            </a:r>
            <a:r>
              <a:rPr lang="ru-RU" sz="1900" dirty="0">
                <a:solidFill>
                  <a:schemeClr val="tx1">
                    <a:lumMod val="50000"/>
                    <a:lumOff val="50000"/>
                  </a:schemeClr>
                </a:solidFill>
                <a:sym typeface="Montserrat"/>
              </a:rPr>
              <a:t> и </a:t>
            </a:r>
            <a:r>
              <a:rPr lang="ru-RU" sz="1900" b="1" dirty="0">
                <a:solidFill>
                  <a:schemeClr val="tx1">
                    <a:lumMod val="50000"/>
                    <a:lumOff val="50000"/>
                  </a:schemeClr>
                </a:solidFill>
                <a:sym typeface="Montserrat"/>
              </a:rPr>
              <a:t>цель</a:t>
            </a:r>
            <a:r>
              <a:rPr lang="ru-RU" sz="1900" dirty="0">
                <a:solidFill>
                  <a:schemeClr val="tx1">
                    <a:lumMod val="50000"/>
                    <a:lumOff val="50000"/>
                  </a:schemeClr>
                </a:solidFill>
                <a:sym typeface="Montserrat"/>
              </a:rPr>
              <a:t> вашей компании заставляют вас </a:t>
            </a:r>
            <a:r>
              <a:rPr lang="ru-RU" sz="1900" b="1" dirty="0">
                <a:solidFill>
                  <a:schemeClr val="tx1">
                    <a:lumMod val="50000"/>
                    <a:lumOff val="50000"/>
                  </a:schemeClr>
                </a:solidFill>
                <a:sym typeface="Montserrat"/>
              </a:rPr>
              <a:t>чувствовать, что ваша работа важна</a:t>
            </a:r>
            <a:r>
              <a:rPr lang="ru-RU" sz="1900" dirty="0">
                <a:solidFill>
                  <a:schemeClr val="tx1">
                    <a:lumMod val="50000"/>
                    <a:lumOff val="50000"/>
                  </a:schemeClr>
                </a:solidFill>
                <a:sym typeface="Montserrat"/>
              </a:rPr>
              <a:t>?</a:t>
            </a:r>
            <a:endParaRPr lang="ru-RU" sz="1900" dirty="0">
              <a:solidFill>
                <a:schemeClr val="tx1">
                  <a:lumMod val="50000"/>
                  <a:lumOff val="50000"/>
                </a:schemeClr>
              </a:solidFill>
            </a:endParaRPr>
          </a:p>
          <a:p>
            <a:pPr marL="457200" marR="0" lvl="0" indent="-457200" algn="l" rtl="0">
              <a:lnSpc>
                <a:spcPct val="100000"/>
              </a:lnSpc>
              <a:spcBef>
                <a:spcPts val="0"/>
              </a:spcBef>
              <a:spcAft>
                <a:spcPts val="0"/>
              </a:spcAft>
              <a:buClr>
                <a:srgbClr val="000000"/>
              </a:buClr>
              <a:buSzPct val="100000"/>
              <a:buFont typeface="+mj-lt"/>
              <a:buAutoNum type="arabicPeriod"/>
            </a:pPr>
            <a:r>
              <a:rPr lang="ru-RU" sz="1900" dirty="0">
                <a:sym typeface="Montserrat"/>
              </a:rPr>
              <a:t>Считают ли ваши </a:t>
            </a:r>
            <a:r>
              <a:rPr lang="ru-RU" sz="1900" b="1" dirty="0">
                <a:sym typeface="Montserrat"/>
              </a:rPr>
              <a:t>коллеги</a:t>
            </a:r>
            <a:r>
              <a:rPr lang="ru-RU" sz="1900" dirty="0">
                <a:sym typeface="Montserrat"/>
              </a:rPr>
              <a:t> своей обязанностью </a:t>
            </a:r>
            <a:r>
              <a:rPr lang="ru-RU" sz="1900" b="1" dirty="0">
                <a:sym typeface="Montserrat"/>
              </a:rPr>
              <a:t>качественно выполнять </a:t>
            </a:r>
            <a:r>
              <a:rPr lang="ru-RU" sz="1900" dirty="0">
                <a:sym typeface="Montserrat"/>
              </a:rPr>
              <a:t>свою</a:t>
            </a:r>
            <a:r>
              <a:rPr lang="ru-RU" sz="1900" b="1" dirty="0">
                <a:sym typeface="Montserrat"/>
              </a:rPr>
              <a:t> работу</a:t>
            </a:r>
            <a:r>
              <a:rPr lang="ru-RU" sz="1900" dirty="0">
                <a:sym typeface="Montserrat"/>
              </a:rPr>
              <a:t>?</a:t>
            </a:r>
            <a:endParaRPr lang="ru-RU" sz="1900" dirty="0"/>
          </a:p>
          <a:p>
            <a:pPr marL="457200" marR="0" lvl="0" indent="-457200" algn="l" rtl="0">
              <a:lnSpc>
                <a:spcPct val="100000"/>
              </a:lnSpc>
              <a:spcBef>
                <a:spcPts val="0"/>
              </a:spcBef>
              <a:spcAft>
                <a:spcPts val="0"/>
              </a:spcAft>
              <a:buClr>
                <a:srgbClr val="000000"/>
              </a:buClr>
              <a:buSzPct val="100000"/>
              <a:buFont typeface="+mj-lt"/>
              <a:buAutoNum type="arabicPeriod"/>
            </a:pPr>
            <a:r>
              <a:rPr lang="ru-RU" sz="1900" dirty="0">
                <a:solidFill>
                  <a:schemeClr val="tx1">
                    <a:lumMod val="50000"/>
                    <a:lumOff val="50000"/>
                  </a:schemeClr>
                </a:solidFill>
                <a:sym typeface="Montserrat"/>
              </a:rPr>
              <a:t>У вас есть </a:t>
            </a:r>
            <a:r>
              <a:rPr lang="ru-RU" sz="1900" b="1" dirty="0">
                <a:solidFill>
                  <a:schemeClr val="tx1">
                    <a:lumMod val="50000"/>
                    <a:lumOff val="50000"/>
                  </a:schemeClr>
                </a:solidFill>
                <a:sym typeface="Montserrat"/>
              </a:rPr>
              <a:t>хороший друг на работе</a:t>
            </a:r>
            <a:r>
              <a:rPr lang="ru-RU" sz="1900" dirty="0">
                <a:solidFill>
                  <a:schemeClr val="tx1">
                    <a:lumMod val="50000"/>
                    <a:lumOff val="50000"/>
                  </a:schemeClr>
                </a:solidFill>
                <a:sym typeface="Montserrat"/>
              </a:rPr>
              <a:t>?</a:t>
            </a:r>
            <a:endParaRPr lang="ru-RU" sz="1900" dirty="0">
              <a:solidFill>
                <a:schemeClr val="tx1">
                  <a:lumMod val="50000"/>
                  <a:lumOff val="50000"/>
                </a:schemeClr>
              </a:solidFill>
            </a:endParaRPr>
          </a:p>
          <a:p>
            <a:pPr marL="457200" marR="0" lvl="0" indent="-457200" algn="l" rtl="0">
              <a:lnSpc>
                <a:spcPct val="100000"/>
              </a:lnSpc>
              <a:spcBef>
                <a:spcPts val="0"/>
              </a:spcBef>
              <a:spcAft>
                <a:spcPts val="0"/>
              </a:spcAft>
              <a:buClr>
                <a:srgbClr val="000000"/>
              </a:buClr>
              <a:buSzPct val="100000"/>
              <a:buFont typeface="+mj-lt"/>
              <a:buAutoNum type="arabicPeriod"/>
            </a:pPr>
            <a:r>
              <a:rPr lang="ru-RU" sz="1900" dirty="0">
                <a:sym typeface="Montserrat"/>
              </a:rPr>
              <a:t>За последние полгода кто-нибудь </a:t>
            </a:r>
            <a:r>
              <a:rPr lang="ru-RU" sz="1900" b="1" dirty="0">
                <a:sym typeface="Montserrat"/>
              </a:rPr>
              <a:t>на работе говорил с вами о ваших успехах</a:t>
            </a:r>
            <a:r>
              <a:rPr lang="ru-RU" sz="1900" dirty="0">
                <a:sym typeface="Montserrat"/>
              </a:rPr>
              <a:t>?</a:t>
            </a:r>
            <a:endParaRPr lang="ru-RU" sz="1900" dirty="0"/>
          </a:p>
          <a:p>
            <a:pPr marL="457200" marR="0" lvl="0" indent="-457200" algn="l" rtl="0">
              <a:lnSpc>
                <a:spcPct val="100000"/>
              </a:lnSpc>
              <a:spcBef>
                <a:spcPts val="0"/>
              </a:spcBef>
              <a:spcAft>
                <a:spcPts val="0"/>
              </a:spcAft>
              <a:buClr>
                <a:srgbClr val="000000"/>
              </a:buClr>
              <a:buSzPct val="100000"/>
              <a:buFont typeface="+mj-lt"/>
              <a:buAutoNum type="arabicPeriod"/>
            </a:pPr>
            <a:r>
              <a:rPr lang="ru-RU" sz="1900" dirty="0">
                <a:sym typeface="Montserrat"/>
              </a:rPr>
              <a:t>В прошлом году у вас </a:t>
            </a:r>
            <a:r>
              <a:rPr lang="ru-RU" sz="1900" b="1" dirty="0">
                <a:sym typeface="Montserrat"/>
              </a:rPr>
              <a:t>были возможности учиться и расти</a:t>
            </a:r>
            <a:r>
              <a:rPr lang="ru-RU" sz="1900" dirty="0">
                <a:sym typeface="Montserrat"/>
              </a:rPr>
              <a:t> на работе?</a:t>
            </a:r>
          </a:p>
        </p:txBody>
      </p:sp>
      <p:sp>
        <p:nvSpPr>
          <p:cNvPr id="3" name="TextBox 2">
            <a:extLst>
              <a:ext uri="{FF2B5EF4-FFF2-40B4-BE49-F238E27FC236}">
                <a16:creationId xmlns:a16="http://schemas.microsoft.com/office/drawing/2014/main" id="{CF05171D-E41D-21B7-9AE3-050F01BE7712}"/>
              </a:ext>
            </a:extLst>
          </p:cNvPr>
          <p:cNvSpPr txBox="1"/>
          <p:nvPr/>
        </p:nvSpPr>
        <p:spPr>
          <a:xfrm>
            <a:off x="9335911" y="1295577"/>
            <a:ext cx="2698044" cy="3139321"/>
          </a:xfrm>
          <a:prstGeom prst="rect">
            <a:avLst/>
          </a:prstGeom>
          <a:noFill/>
        </p:spPr>
        <p:txBody>
          <a:bodyPr wrap="square" rtlCol="0">
            <a:spAutoFit/>
          </a:bodyPr>
          <a:lstStyle/>
          <a:p>
            <a:r>
              <a:rPr lang="ru-RU" dirty="0"/>
              <a:t>9+ — вовлечённый</a:t>
            </a:r>
          </a:p>
          <a:p>
            <a:r>
              <a:rPr lang="ru-RU" dirty="0"/>
              <a:t>8-9 — умеренно вовлечён</a:t>
            </a:r>
          </a:p>
          <a:p>
            <a:r>
              <a:rPr lang="ru-RU" dirty="0"/>
              <a:t>7 — не особенно вовлечён</a:t>
            </a:r>
          </a:p>
          <a:p>
            <a:endParaRPr lang="ru-RU" dirty="0"/>
          </a:p>
          <a:p>
            <a:r>
              <a:rPr lang="ru-RU" dirty="0"/>
              <a:t>Почти все пункты находятся в зоне вашего контроля как руководителя.</a:t>
            </a:r>
          </a:p>
          <a:p>
            <a:endParaRPr lang="ru-RU"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30"/>
          <p:cNvSpPr txBox="1">
            <a:spLocks noGrp="1"/>
          </p:cNvSpPr>
          <p:nvPr>
            <p:ph type="title"/>
          </p:nvPr>
        </p:nvSpPr>
        <p:spPr>
          <a:xfrm>
            <a:off x="838200" y="298623"/>
            <a:ext cx="10515600" cy="75709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40"/>
              <a:buNone/>
            </a:pPr>
            <a:r>
              <a:rPr lang="ru-RU" sz="4000" dirty="0">
                <a:sym typeface="Montserrat"/>
              </a:rPr>
              <a:t>Палитра инструментов на встречах 1:1</a:t>
            </a:r>
          </a:p>
        </p:txBody>
      </p:sp>
      <p:sp>
        <p:nvSpPr>
          <p:cNvPr id="2" name="Объект 1">
            <a:extLst>
              <a:ext uri="{FF2B5EF4-FFF2-40B4-BE49-F238E27FC236}">
                <a16:creationId xmlns:a16="http://schemas.microsoft.com/office/drawing/2014/main" id="{5407BBDC-19F2-96EA-C88E-CE2DCE81AB6E}"/>
              </a:ext>
            </a:extLst>
          </p:cNvPr>
          <p:cNvSpPr>
            <a:spLocks noGrp="1"/>
          </p:cNvSpPr>
          <p:nvPr>
            <p:ph idx="1"/>
          </p:nvPr>
        </p:nvSpPr>
        <p:spPr>
          <a:xfrm>
            <a:off x="838200" y="1122218"/>
            <a:ext cx="10515600" cy="5476009"/>
          </a:xfrm>
        </p:spPr>
        <p:txBody>
          <a:bodyPr>
            <a:normAutofit fontScale="92500" lnSpcReduction="10000"/>
          </a:bodyPr>
          <a:lstStyle/>
          <a:p>
            <a:pPr marL="514350" marR="0" lvl="0" indent="-514350" algn="l" rtl="0">
              <a:lnSpc>
                <a:spcPct val="100000"/>
              </a:lnSpc>
              <a:spcBef>
                <a:spcPts val="0"/>
              </a:spcBef>
              <a:spcAft>
                <a:spcPts val="0"/>
              </a:spcAft>
              <a:buClr>
                <a:srgbClr val="000000"/>
              </a:buClr>
              <a:buSzPct val="100000"/>
              <a:buFont typeface="+mj-lt"/>
              <a:buAutoNum type="arabicPeriod"/>
            </a:pPr>
            <a:r>
              <a:rPr lang="ru-RU" dirty="0">
                <a:sym typeface="Montserrat"/>
              </a:rPr>
              <a:t>Обсуждаем матрицу интерес / компетентность</a:t>
            </a:r>
          </a:p>
          <a:p>
            <a:pPr marL="514350" marR="0" lvl="0" indent="-514350" algn="l" rtl="0">
              <a:lnSpc>
                <a:spcPct val="100000"/>
              </a:lnSpc>
              <a:spcBef>
                <a:spcPts val="0"/>
              </a:spcBef>
              <a:spcAft>
                <a:spcPts val="0"/>
              </a:spcAft>
              <a:buClr>
                <a:srgbClr val="000000"/>
              </a:buClr>
              <a:buSzPct val="100000"/>
              <a:buFont typeface="+mj-lt"/>
              <a:buAutoNum type="arabicPeriod"/>
            </a:pPr>
            <a:r>
              <a:rPr lang="ru-RU" dirty="0">
                <a:sym typeface="Montserrat"/>
              </a:rPr>
              <a:t>Модель </a:t>
            </a:r>
            <a:r>
              <a:rPr lang="en-US" dirty="0">
                <a:sym typeface="Montserrat"/>
              </a:rPr>
              <a:t>TOP: </a:t>
            </a:r>
            <a:r>
              <a:rPr lang="ru-RU" dirty="0">
                <a:sym typeface="Montserrat"/>
              </a:rPr>
              <a:t>таланты, желания, возможности в компании.</a:t>
            </a:r>
          </a:p>
          <a:p>
            <a:pPr marL="514350" marR="0" lvl="0" indent="-514350" algn="l" rtl="0">
              <a:lnSpc>
                <a:spcPct val="100000"/>
              </a:lnSpc>
              <a:spcBef>
                <a:spcPts val="0"/>
              </a:spcBef>
              <a:spcAft>
                <a:spcPts val="0"/>
              </a:spcAft>
              <a:buClr>
                <a:srgbClr val="000000"/>
              </a:buClr>
              <a:buSzPct val="100000"/>
              <a:buFont typeface="+mj-lt"/>
              <a:buAutoNum type="arabicPeriod"/>
            </a:pPr>
            <a:r>
              <a:rPr lang="ru-RU" dirty="0">
                <a:sym typeface="Montserrat"/>
              </a:rPr>
              <a:t>Интересы по развитию человека, вопросы по развитию, план развития</a:t>
            </a:r>
          </a:p>
          <a:p>
            <a:pPr marL="514350" marR="0" lvl="0" indent="-514350" algn="l" rtl="0">
              <a:lnSpc>
                <a:spcPct val="100000"/>
              </a:lnSpc>
              <a:spcBef>
                <a:spcPts val="0"/>
              </a:spcBef>
              <a:spcAft>
                <a:spcPts val="0"/>
              </a:spcAft>
              <a:buClr>
                <a:srgbClr val="000000"/>
              </a:buClr>
              <a:buSzPct val="100000"/>
              <a:buFont typeface="+mj-lt"/>
              <a:buAutoNum type="arabicPeriod"/>
            </a:pPr>
            <a:r>
              <a:rPr lang="ru-RU" dirty="0">
                <a:sym typeface="Montserrat"/>
              </a:rPr>
              <a:t>Диагностика потребностей:</a:t>
            </a:r>
          </a:p>
          <a:p>
            <a:pPr lvl="1">
              <a:lnSpc>
                <a:spcPct val="100000"/>
              </a:lnSpc>
              <a:spcBef>
                <a:spcPts val="0"/>
              </a:spcBef>
              <a:buClr>
                <a:srgbClr val="000000"/>
              </a:buClr>
              <a:buSzPct val="100000"/>
            </a:pPr>
            <a:r>
              <a:rPr lang="ru-RU" dirty="0">
                <a:sym typeface="Montserrat"/>
              </a:rPr>
              <a:t>«эквалайзеры»</a:t>
            </a:r>
          </a:p>
          <a:p>
            <a:pPr lvl="1">
              <a:lnSpc>
                <a:spcPct val="100000"/>
              </a:lnSpc>
              <a:spcBef>
                <a:spcPts val="0"/>
              </a:spcBef>
              <a:buClr>
                <a:srgbClr val="000000"/>
              </a:buClr>
              <a:buSzPct val="100000"/>
            </a:pPr>
            <a:r>
              <a:rPr lang="ru-RU" dirty="0">
                <a:sym typeface="Montserrat"/>
              </a:rPr>
              <a:t>$10000</a:t>
            </a:r>
            <a:endParaRPr lang="en-US" dirty="0">
              <a:sym typeface="Montserrat"/>
            </a:endParaRPr>
          </a:p>
          <a:p>
            <a:pPr lvl="1">
              <a:lnSpc>
                <a:spcPct val="100000"/>
              </a:lnSpc>
              <a:spcBef>
                <a:spcPts val="0"/>
              </a:spcBef>
              <a:buClr>
                <a:srgbClr val="000000"/>
              </a:buClr>
              <a:buSzPct val="100000"/>
            </a:pPr>
            <a:r>
              <a:rPr lang="ru-RU" dirty="0"/>
              <a:t>список ценностей</a:t>
            </a:r>
          </a:p>
          <a:p>
            <a:pPr marL="514350" indent="-514350">
              <a:lnSpc>
                <a:spcPct val="100000"/>
              </a:lnSpc>
              <a:spcBef>
                <a:spcPts val="0"/>
              </a:spcBef>
              <a:buClr>
                <a:srgbClr val="000000"/>
              </a:buClr>
              <a:buSzPct val="100000"/>
              <a:buFont typeface="+mj-lt"/>
              <a:buAutoNum type="arabicPeriod"/>
            </a:pPr>
            <a:r>
              <a:rPr lang="ru-RU" dirty="0"/>
              <a:t>Вопросы:</a:t>
            </a:r>
          </a:p>
          <a:p>
            <a:pPr lvl="1">
              <a:lnSpc>
                <a:spcPct val="100000"/>
              </a:lnSpc>
              <a:spcBef>
                <a:spcPts val="0"/>
              </a:spcBef>
              <a:buClr>
                <a:srgbClr val="000000"/>
              </a:buClr>
              <a:buSzPct val="100000"/>
            </a:pPr>
            <a:r>
              <a:rPr lang="ru-RU" dirty="0"/>
              <a:t>Что в последнее время нравится?</a:t>
            </a:r>
          </a:p>
          <a:p>
            <a:pPr lvl="2">
              <a:lnSpc>
                <a:spcPct val="100000"/>
              </a:lnSpc>
              <a:spcBef>
                <a:spcPts val="0"/>
              </a:spcBef>
              <a:buClr>
                <a:srgbClr val="000000"/>
              </a:buClr>
              <a:buSzPct val="100000"/>
            </a:pPr>
            <a:r>
              <a:rPr lang="ru-RU" i="1" dirty="0"/>
              <a:t>Что в последнее время вызывало положительные эмоции?</a:t>
            </a:r>
          </a:p>
          <a:p>
            <a:pPr lvl="2">
              <a:lnSpc>
                <a:spcPct val="100000"/>
              </a:lnSpc>
              <a:spcBef>
                <a:spcPts val="0"/>
              </a:spcBef>
              <a:buClr>
                <a:srgbClr val="000000"/>
              </a:buClr>
              <a:buSzPct val="100000"/>
            </a:pPr>
            <a:r>
              <a:rPr lang="ru-RU" i="1" dirty="0"/>
              <a:t>Что в последнее время принесло радость или гордость?</a:t>
            </a:r>
          </a:p>
          <a:p>
            <a:pPr lvl="1">
              <a:lnSpc>
                <a:spcPct val="100000"/>
              </a:lnSpc>
              <a:spcBef>
                <a:spcPts val="0"/>
              </a:spcBef>
              <a:buClr>
                <a:srgbClr val="000000"/>
              </a:buClr>
              <a:buSzPct val="100000"/>
            </a:pPr>
            <a:r>
              <a:rPr lang="ru-RU" dirty="0"/>
              <a:t>Что в последнее время раздражает?</a:t>
            </a:r>
          </a:p>
          <a:p>
            <a:pPr lvl="2">
              <a:lnSpc>
                <a:spcPct val="100000"/>
              </a:lnSpc>
              <a:spcBef>
                <a:spcPts val="0"/>
              </a:spcBef>
              <a:buClr>
                <a:srgbClr val="000000"/>
              </a:buClr>
              <a:buSzPct val="100000"/>
            </a:pPr>
            <a:r>
              <a:rPr lang="ru-RU" i="1" dirty="0"/>
              <a:t>Есть ли что-то, что в последнее время расстроило?</a:t>
            </a:r>
          </a:p>
          <a:p>
            <a:pPr lvl="1">
              <a:lnSpc>
                <a:spcPct val="100000"/>
              </a:lnSpc>
              <a:spcBef>
                <a:spcPts val="0"/>
              </a:spcBef>
              <a:buClr>
                <a:srgbClr val="000000"/>
              </a:buClr>
              <a:buSzPct val="100000"/>
            </a:pPr>
            <a:r>
              <a:rPr lang="ru-RU" dirty="0"/>
              <a:t>Прояснение различных сфер:</a:t>
            </a:r>
          </a:p>
          <a:p>
            <a:pPr lvl="2">
              <a:lnSpc>
                <a:spcPct val="100000"/>
              </a:lnSpc>
              <a:spcBef>
                <a:spcPts val="0"/>
              </a:spcBef>
              <a:buClr>
                <a:srgbClr val="000000"/>
              </a:buClr>
              <a:buSzPct val="100000"/>
            </a:pPr>
            <a:r>
              <a:rPr lang="ru-RU" dirty="0"/>
              <a:t>Цели, энергия, компетенции, зоны ответственности, диагностика мотивации</a:t>
            </a:r>
            <a:endParaRPr lang="ru-RU" i="1" dirty="0"/>
          </a:p>
          <a:p>
            <a:pPr marL="514350" indent="-514350">
              <a:lnSpc>
                <a:spcPct val="100000"/>
              </a:lnSpc>
              <a:spcBef>
                <a:spcPts val="0"/>
              </a:spcBef>
              <a:buClr>
                <a:srgbClr val="000000"/>
              </a:buClr>
              <a:buSzPct val="100000"/>
              <a:buFont typeface="+mj-lt"/>
              <a:buAutoNum type="arabicPeriod"/>
            </a:pPr>
            <a:r>
              <a:rPr lang="ru-RU" dirty="0"/>
              <a:t>Опросник </a:t>
            </a:r>
            <a:r>
              <a:rPr lang="en-US" dirty="0"/>
              <a:t>Gallup Q12</a:t>
            </a:r>
            <a:endParaRPr lang="ru-RU" dirty="0"/>
          </a:p>
          <a:p>
            <a:pPr marL="514350" indent="-514350">
              <a:lnSpc>
                <a:spcPct val="100000"/>
              </a:lnSpc>
              <a:spcBef>
                <a:spcPts val="0"/>
              </a:spcBef>
              <a:buClr>
                <a:srgbClr val="000000"/>
              </a:buClr>
              <a:buSzPct val="100000"/>
              <a:buFont typeface="+mj-lt"/>
              <a:buAutoNum type="arabicPeriod"/>
            </a:pPr>
            <a:endParaRPr lang="ru-RU"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5"/>
          <p:cNvSpPr txBox="1">
            <a:spLocks noGrp="1"/>
          </p:cNvSpPr>
          <p:nvPr>
            <p:ph type="title"/>
          </p:nvPr>
        </p:nvSpPr>
        <p:spPr>
          <a:xfrm>
            <a:off x="680129" y="485491"/>
            <a:ext cx="10721487" cy="76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Несправедливость и неожиданность</a:t>
            </a:r>
            <a:endParaRPr dirty="0"/>
          </a:p>
        </p:txBody>
      </p:sp>
      <p:cxnSp>
        <p:nvCxnSpPr>
          <p:cNvPr id="171" name="Google Shape;171;p5"/>
          <p:cNvCxnSpPr/>
          <p:nvPr/>
        </p:nvCxnSpPr>
        <p:spPr>
          <a:xfrm>
            <a:off x="2338707" y="3764799"/>
            <a:ext cx="3024336" cy="0"/>
          </a:xfrm>
          <a:prstGeom prst="straightConnector1">
            <a:avLst/>
          </a:prstGeom>
          <a:noFill/>
          <a:ln w="25400" cap="flat" cmpd="sng">
            <a:solidFill>
              <a:schemeClr val="dk1"/>
            </a:solidFill>
            <a:prstDash val="solid"/>
            <a:round/>
            <a:headEnd type="oval" w="lg" len="lg"/>
            <a:tailEnd type="triangle" w="lg" len="lg"/>
          </a:ln>
        </p:spPr>
      </p:cxnSp>
      <p:cxnSp>
        <p:nvCxnSpPr>
          <p:cNvPr id="172" name="Google Shape;172;p5"/>
          <p:cNvCxnSpPr/>
          <p:nvPr/>
        </p:nvCxnSpPr>
        <p:spPr>
          <a:xfrm rot="10800000">
            <a:off x="2338707" y="2612671"/>
            <a:ext cx="0" cy="2376264"/>
          </a:xfrm>
          <a:prstGeom prst="straightConnector1">
            <a:avLst/>
          </a:prstGeom>
          <a:noFill/>
          <a:ln w="25400" cap="flat" cmpd="sng">
            <a:solidFill>
              <a:schemeClr val="dk1"/>
            </a:solidFill>
            <a:prstDash val="solid"/>
            <a:round/>
            <a:headEnd type="triangle" w="lg" len="lg"/>
            <a:tailEnd type="triangle" w="lg" len="lg"/>
          </a:ln>
        </p:spPr>
      </p:cxnSp>
      <p:sp>
        <p:nvSpPr>
          <p:cNvPr id="173" name="Google Shape;173;p5"/>
          <p:cNvSpPr/>
          <p:nvPr/>
        </p:nvSpPr>
        <p:spPr>
          <a:xfrm>
            <a:off x="2352052" y="3375415"/>
            <a:ext cx="542925" cy="381000"/>
          </a:xfrm>
          <a:custGeom>
            <a:avLst/>
            <a:gdLst/>
            <a:ahLst/>
            <a:cxnLst/>
            <a:rect l="l" t="t" r="r" b="b"/>
            <a:pathLst>
              <a:path w="542925" h="381000" extrusionOk="0">
                <a:moveTo>
                  <a:pt x="0" y="381000"/>
                </a:moveTo>
                <a:cubicBezTo>
                  <a:pt x="111919" y="355600"/>
                  <a:pt x="223838" y="330200"/>
                  <a:pt x="314325" y="266700"/>
                </a:cubicBezTo>
                <a:cubicBezTo>
                  <a:pt x="404812" y="203200"/>
                  <a:pt x="473868" y="101600"/>
                  <a:pt x="542925" y="0"/>
                </a:cubicBez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74" name="Google Shape;174;p5"/>
          <p:cNvSpPr/>
          <p:nvPr/>
        </p:nvSpPr>
        <p:spPr>
          <a:xfrm rot="10800000" flipH="1">
            <a:off x="2338707" y="3764799"/>
            <a:ext cx="542925" cy="360040"/>
          </a:xfrm>
          <a:custGeom>
            <a:avLst/>
            <a:gdLst/>
            <a:ahLst/>
            <a:cxnLst/>
            <a:rect l="l" t="t" r="r" b="b"/>
            <a:pathLst>
              <a:path w="542925" h="381000" extrusionOk="0">
                <a:moveTo>
                  <a:pt x="0" y="381000"/>
                </a:moveTo>
                <a:cubicBezTo>
                  <a:pt x="111919" y="355600"/>
                  <a:pt x="223838" y="330200"/>
                  <a:pt x="314325" y="266700"/>
                </a:cubicBezTo>
                <a:cubicBezTo>
                  <a:pt x="404812" y="203200"/>
                  <a:pt x="473868" y="101600"/>
                  <a:pt x="542925" y="0"/>
                </a:cubicBez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75" name="Google Shape;175;p5"/>
          <p:cNvSpPr/>
          <p:nvPr/>
        </p:nvSpPr>
        <p:spPr>
          <a:xfrm>
            <a:off x="2875927" y="3070615"/>
            <a:ext cx="581025" cy="323850"/>
          </a:xfrm>
          <a:custGeom>
            <a:avLst/>
            <a:gdLst/>
            <a:ahLst/>
            <a:cxnLst/>
            <a:rect l="l" t="t" r="r" b="b"/>
            <a:pathLst>
              <a:path w="581025" h="323850" extrusionOk="0">
                <a:moveTo>
                  <a:pt x="0" y="323850"/>
                </a:moveTo>
                <a:cubicBezTo>
                  <a:pt x="49212" y="265906"/>
                  <a:pt x="98425" y="207962"/>
                  <a:pt x="161925" y="180975"/>
                </a:cubicBezTo>
                <a:cubicBezTo>
                  <a:pt x="225425" y="153988"/>
                  <a:pt x="311150" y="192088"/>
                  <a:pt x="381000" y="161925"/>
                </a:cubicBezTo>
                <a:cubicBezTo>
                  <a:pt x="450850" y="131762"/>
                  <a:pt x="550863" y="28575"/>
                  <a:pt x="581025" y="0"/>
                </a:cubicBez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76" name="Google Shape;176;p5"/>
          <p:cNvSpPr/>
          <p:nvPr/>
        </p:nvSpPr>
        <p:spPr>
          <a:xfrm>
            <a:off x="2875927" y="4108840"/>
            <a:ext cx="600075" cy="323850"/>
          </a:xfrm>
          <a:custGeom>
            <a:avLst/>
            <a:gdLst/>
            <a:ahLst/>
            <a:cxnLst/>
            <a:rect l="l" t="t" r="r" b="b"/>
            <a:pathLst>
              <a:path w="600075" h="323850" extrusionOk="0">
                <a:moveTo>
                  <a:pt x="0" y="0"/>
                </a:moveTo>
                <a:cubicBezTo>
                  <a:pt x="8731" y="41275"/>
                  <a:pt x="17463" y="82550"/>
                  <a:pt x="66675" y="104775"/>
                </a:cubicBezTo>
                <a:cubicBezTo>
                  <a:pt x="115887" y="127000"/>
                  <a:pt x="206375" y="96838"/>
                  <a:pt x="295275" y="133350"/>
                </a:cubicBezTo>
                <a:cubicBezTo>
                  <a:pt x="384175" y="169862"/>
                  <a:pt x="552450" y="292100"/>
                  <a:pt x="600075" y="323850"/>
                </a:cubicBez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77" name="Google Shape;177;p5"/>
          <p:cNvSpPr/>
          <p:nvPr/>
        </p:nvSpPr>
        <p:spPr>
          <a:xfrm>
            <a:off x="3447427" y="2870590"/>
            <a:ext cx="428625" cy="209550"/>
          </a:xfrm>
          <a:custGeom>
            <a:avLst/>
            <a:gdLst/>
            <a:ahLst/>
            <a:cxnLst/>
            <a:rect l="l" t="t" r="r" b="b"/>
            <a:pathLst>
              <a:path w="428625" h="209550" extrusionOk="0">
                <a:moveTo>
                  <a:pt x="0" y="209550"/>
                </a:moveTo>
                <a:cubicBezTo>
                  <a:pt x="30956" y="172244"/>
                  <a:pt x="61913" y="134938"/>
                  <a:pt x="114300" y="114300"/>
                </a:cubicBezTo>
                <a:cubicBezTo>
                  <a:pt x="166688" y="93663"/>
                  <a:pt x="261938" y="104775"/>
                  <a:pt x="314325" y="85725"/>
                </a:cubicBezTo>
                <a:cubicBezTo>
                  <a:pt x="366713" y="66675"/>
                  <a:pt x="397669" y="33337"/>
                  <a:pt x="428625" y="0"/>
                </a:cubicBez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78" name="Google Shape;178;p5"/>
          <p:cNvSpPr/>
          <p:nvPr/>
        </p:nvSpPr>
        <p:spPr>
          <a:xfrm>
            <a:off x="3466477" y="4366016"/>
            <a:ext cx="446881" cy="137914"/>
          </a:xfrm>
          <a:custGeom>
            <a:avLst/>
            <a:gdLst/>
            <a:ahLst/>
            <a:cxnLst/>
            <a:rect l="l" t="t" r="r" b="b"/>
            <a:pathLst>
              <a:path w="363537" h="198437" extrusionOk="0">
                <a:moveTo>
                  <a:pt x="0" y="85725"/>
                </a:moveTo>
                <a:cubicBezTo>
                  <a:pt x="62706" y="134144"/>
                  <a:pt x="125413" y="182563"/>
                  <a:pt x="180975" y="190500"/>
                </a:cubicBezTo>
                <a:cubicBezTo>
                  <a:pt x="236537" y="198437"/>
                  <a:pt x="303213" y="165100"/>
                  <a:pt x="333375" y="133350"/>
                </a:cubicBezTo>
                <a:cubicBezTo>
                  <a:pt x="363537" y="101600"/>
                  <a:pt x="361950" y="23812"/>
                  <a:pt x="361950" y="0"/>
                </a:cubicBez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cxnSp>
        <p:nvCxnSpPr>
          <p:cNvPr id="179" name="Google Shape;179;p5"/>
          <p:cNvCxnSpPr/>
          <p:nvPr/>
        </p:nvCxnSpPr>
        <p:spPr>
          <a:xfrm>
            <a:off x="3913358" y="2900703"/>
            <a:ext cx="0" cy="1440160"/>
          </a:xfrm>
          <a:prstGeom prst="straightConnector1">
            <a:avLst/>
          </a:prstGeom>
          <a:noFill/>
          <a:ln w="25400" cap="flat" cmpd="sng">
            <a:solidFill>
              <a:schemeClr val="dk1"/>
            </a:solidFill>
            <a:prstDash val="solid"/>
            <a:round/>
            <a:headEnd type="stealth" w="med" len="med"/>
            <a:tailEnd type="stealth" w="med" len="med"/>
          </a:ln>
        </p:spPr>
      </p:cxnSp>
      <p:sp>
        <p:nvSpPr>
          <p:cNvPr id="180" name="Google Shape;180;p5"/>
          <p:cNvSpPr/>
          <p:nvPr/>
        </p:nvSpPr>
        <p:spPr>
          <a:xfrm>
            <a:off x="754531" y="2396647"/>
            <a:ext cx="1440160" cy="576064"/>
          </a:xfrm>
          <a:prstGeom prst="roundRect">
            <a:avLst>
              <a:gd name="adj" fmla="val 16667"/>
            </a:avLst>
          </a:prstGeom>
          <a:solidFill>
            <a:schemeClr val="accent3"/>
          </a:solidFill>
          <a:ln w="381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0" i="0" u="none" strike="noStrike" cap="none">
                <a:solidFill>
                  <a:schemeClr val="lt1"/>
                </a:solidFill>
                <a:latin typeface="Arial"/>
                <a:ea typeface="Arial"/>
                <a:cs typeface="Arial"/>
                <a:sym typeface="Arial"/>
              </a:rPr>
              <a:t>Оценка «+»</a:t>
            </a:r>
            <a:endParaRPr/>
          </a:p>
        </p:txBody>
      </p:sp>
      <p:sp>
        <p:nvSpPr>
          <p:cNvPr id="181" name="Google Shape;181;p5"/>
          <p:cNvSpPr/>
          <p:nvPr/>
        </p:nvSpPr>
        <p:spPr>
          <a:xfrm>
            <a:off x="754531" y="4628895"/>
            <a:ext cx="1440160" cy="576064"/>
          </a:xfrm>
          <a:prstGeom prst="roundRect">
            <a:avLst>
              <a:gd name="adj" fmla="val 16667"/>
            </a:avLst>
          </a:prstGeom>
          <a:solidFill>
            <a:srgbClr val="003D5D"/>
          </a:solidFill>
          <a:ln w="381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0" i="0" u="none" strike="noStrike" cap="none">
                <a:solidFill>
                  <a:schemeClr val="lt1"/>
                </a:solidFill>
                <a:latin typeface="Arial"/>
                <a:ea typeface="Arial"/>
                <a:cs typeface="Arial"/>
                <a:sym typeface="Arial"/>
              </a:rPr>
              <a:t>Оценка «-»</a:t>
            </a:r>
            <a:endParaRPr/>
          </a:p>
        </p:txBody>
      </p:sp>
      <p:sp>
        <p:nvSpPr>
          <p:cNvPr id="182" name="Google Shape;182;p5"/>
          <p:cNvSpPr/>
          <p:nvPr/>
        </p:nvSpPr>
        <p:spPr>
          <a:xfrm>
            <a:off x="2462244" y="2459013"/>
            <a:ext cx="432048" cy="792088"/>
          </a:xfrm>
          <a:prstGeom prst="downArrow">
            <a:avLst>
              <a:gd name="adj1" fmla="val 50000"/>
              <a:gd name="adj2" fmla="val 50000"/>
            </a:avLst>
          </a:prstGeom>
          <a:solidFill>
            <a:srgbClr val="92D050"/>
          </a:solidFill>
          <a:ln w="381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83" name="Google Shape;183;p5"/>
          <p:cNvSpPr/>
          <p:nvPr/>
        </p:nvSpPr>
        <p:spPr>
          <a:xfrm>
            <a:off x="3011149" y="2170981"/>
            <a:ext cx="432048" cy="792088"/>
          </a:xfrm>
          <a:prstGeom prst="downArrow">
            <a:avLst>
              <a:gd name="adj1" fmla="val 50000"/>
              <a:gd name="adj2" fmla="val 50000"/>
            </a:avLst>
          </a:prstGeom>
          <a:solidFill>
            <a:srgbClr val="92D050"/>
          </a:solidFill>
          <a:ln w="381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84" name="Google Shape;184;p5"/>
          <p:cNvSpPr/>
          <p:nvPr/>
        </p:nvSpPr>
        <p:spPr>
          <a:xfrm>
            <a:off x="4262444" y="2170981"/>
            <a:ext cx="1728192" cy="720080"/>
          </a:xfrm>
          <a:prstGeom prst="roundRect">
            <a:avLst>
              <a:gd name="adj" fmla="val 16667"/>
            </a:avLst>
          </a:prstGeom>
          <a:solidFill>
            <a:srgbClr val="92D050"/>
          </a:solidFill>
          <a:ln w="381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0" i="0" u="none" strike="noStrike" cap="none">
                <a:solidFill>
                  <a:schemeClr val="dk1"/>
                </a:solidFill>
                <a:latin typeface="Arial"/>
                <a:ea typeface="Arial"/>
                <a:cs typeface="Arial"/>
                <a:sym typeface="Arial"/>
              </a:rPr>
              <a:t>Менеджер сотруднику</a:t>
            </a:r>
            <a:endParaRPr/>
          </a:p>
        </p:txBody>
      </p:sp>
      <p:sp>
        <p:nvSpPr>
          <p:cNvPr id="185" name="Google Shape;185;p5"/>
          <p:cNvSpPr/>
          <p:nvPr/>
        </p:nvSpPr>
        <p:spPr>
          <a:xfrm>
            <a:off x="3542364" y="2026965"/>
            <a:ext cx="432048" cy="792088"/>
          </a:xfrm>
          <a:prstGeom prst="downArrow">
            <a:avLst>
              <a:gd name="adj1" fmla="val 50000"/>
              <a:gd name="adj2" fmla="val 50000"/>
            </a:avLst>
          </a:prstGeom>
          <a:solidFill>
            <a:srgbClr val="92D050"/>
          </a:solidFill>
          <a:ln w="381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86" name="Google Shape;186;p5"/>
          <p:cNvSpPr/>
          <p:nvPr/>
        </p:nvSpPr>
        <p:spPr>
          <a:xfrm rot="10800000">
            <a:off x="2390236" y="4187205"/>
            <a:ext cx="432048" cy="792088"/>
          </a:xfrm>
          <a:prstGeom prst="downArrow">
            <a:avLst>
              <a:gd name="adj1" fmla="val 50000"/>
              <a:gd name="adj2" fmla="val 50000"/>
            </a:avLst>
          </a:prstGeom>
          <a:solidFill>
            <a:schemeClr val="accent3"/>
          </a:solidFill>
          <a:ln w="381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87" name="Google Shape;187;p5"/>
          <p:cNvSpPr/>
          <p:nvPr/>
        </p:nvSpPr>
        <p:spPr>
          <a:xfrm rot="10800000">
            <a:off x="2966300" y="4403229"/>
            <a:ext cx="432048" cy="792088"/>
          </a:xfrm>
          <a:prstGeom prst="downArrow">
            <a:avLst>
              <a:gd name="adj1" fmla="val 50000"/>
              <a:gd name="adj2" fmla="val 50000"/>
            </a:avLst>
          </a:prstGeom>
          <a:solidFill>
            <a:schemeClr val="accent3"/>
          </a:solidFill>
          <a:ln w="381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88" name="Google Shape;188;p5"/>
          <p:cNvSpPr/>
          <p:nvPr/>
        </p:nvSpPr>
        <p:spPr>
          <a:xfrm rot="10800000">
            <a:off x="3470356" y="4691261"/>
            <a:ext cx="432048" cy="792088"/>
          </a:xfrm>
          <a:prstGeom prst="downArrow">
            <a:avLst>
              <a:gd name="adj1" fmla="val 50000"/>
              <a:gd name="adj2" fmla="val 50000"/>
            </a:avLst>
          </a:prstGeom>
          <a:solidFill>
            <a:schemeClr val="accent3"/>
          </a:solidFill>
          <a:ln w="381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89" name="Google Shape;189;p5"/>
          <p:cNvSpPr/>
          <p:nvPr/>
        </p:nvSpPr>
        <p:spPr>
          <a:xfrm>
            <a:off x="4190436" y="4835277"/>
            <a:ext cx="1728192" cy="720080"/>
          </a:xfrm>
          <a:prstGeom prst="roundRect">
            <a:avLst>
              <a:gd name="adj" fmla="val 16667"/>
            </a:avLst>
          </a:prstGeom>
          <a:solidFill>
            <a:schemeClr val="accent3"/>
          </a:solidFill>
          <a:ln w="381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0" i="0" u="none" strike="noStrike" cap="none">
                <a:solidFill>
                  <a:schemeClr val="lt1"/>
                </a:solidFill>
                <a:latin typeface="Arial"/>
                <a:ea typeface="Arial"/>
                <a:cs typeface="Arial"/>
                <a:sym typeface="Arial"/>
              </a:rPr>
              <a:t>Сотрудник менеджеру</a:t>
            </a:r>
            <a:endParaRPr/>
          </a:p>
        </p:txBody>
      </p:sp>
      <p:sp>
        <p:nvSpPr>
          <p:cNvPr id="190" name="Google Shape;190;p5"/>
          <p:cNvSpPr txBox="1"/>
          <p:nvPr/>
        </p:nvSpPr>
        <p:spPr>
          <a:xfrm>
            <a:off x="7112674" y="2032265"/>
            <a:ext cx="3708870" cy="1967879"/>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1800"/>
              <a:buFont typeface="Arial"/>
              <a:buNone/>
            </a:pPr>
            <a:r>
              <a:rPr lang="ru-RU" sz="1800" b="1" i="0" u="none" strike="noStrike" cap="none" dirty="0">
                <a:solidFill>
                  <a:schemeClr val="dk1"/>
                </a:solidFill>
                <a:latin typeface="Montserrat"/>
                <a:ea typeface="Montserrat"/>
                <a:cs typeface="Montserrat"/>
                <a:sym typeface="Montserrat"/>
              </a:rPr>
              <a:t>Встречи 1:1 (раз в 2 недели)</a:t>
            </a:r>
            <a:endParaRPr dirty="0"/>
          </a:p>
          <a:p>
            <a:pPr marL="0" marR="0" lvl="0" indent="0" algn="l" rtl="0">
              <a:lnSpc>
                <a:spcPct val="90000"/>
              </a:lnSpc>
              <a:spcBef>
                <a:spcPts val="0"/>
              </a:spcBef>
              <a:spcAft>
                <a:spcPts val="0"/>
              </a:spcAft>
              <a:buClr>
                <a:schemeClr val="dk1"/>
              </a:buClr>
              <a:buSzPts val="1800"/>
              <a:buFont typeface="Arial"/>
              <a:buNone/>
            </a:pPr>
            <a:endParaRPr sz="1800" b="1" i="0" u="none" strike="noStrike" cap="none" dirty="0">
              <a:solidFill>
                <a:schemeClr val="dk1"/>
              </a:solidFill>
              <a:latin typeface="Montserrat"/>
              <a:ea typeface="Montserrat"/>
              <a:cs typeface="Montserrat"/>
              <a:sym typeface="Montserrat"/>
            </a:endParaRPr>
          </a:p>
          <a:p>
            <a:pPr marL="285750" marR="0" lvl="0" indent="-285750" algn="l" rtl="0">
              <a:lnSpc>
                <a:spcPct val="90000"/>
              </a:lnSpc>
              <a:spcBef>
                <a:spcPts val="0"/>
              </a:spcBef>
              <a:spcAft>
                <a:spcPts val="0"/>
              </a:spcAft>
              <a:buClr>
                <a:schemeClr val="dk1"/>
              </a:buClr>
              <a:buSzPts val="1800"/>
              <a:buFont typeface="Arial"/>
              <a:buChar char="●"/>
            </a:pPr>
            <a:r>
              <a:rPr lang="ru-RU" sz="1800" b="0" i="0" u="none" strike="noStrike" cap="none" dirty="0">
                <a:solidFill>
                  <a:schemeClr val="dk1"/>
                </a:solidFill>
                <a:latin typeface="Montserrat"/>
                <a:ea typeface="Montserrat"/>
                <a:cs typeface="Montserrat"/>
                <a:sym typeface="Montserrat"/>
              </a:rPr>
              <a:t>ОС: менеджер-сотрудник</a:t>
            </a:r>
            <a:endParaRPr dirty="0"/>
          </a:p>
          <a:p>
            <a:pPr marL="285750" marR="0" lvl="0" indent="-171450" algn="l" rtl="0">
              <a:lnSpc>
                <a:spcPct val="90000"/>
              </a:lnSpc>
              <a:spcBef>
                <a:spcPts val="0"/>
              </a:spcBef>
              <a:spcAft>
                <a:spcPts val="0"/>
              </a:spcAft>
              <a:buClr>
                <a:schemeClr val="dk1"/>
              </a:buClr>
              <a:buSzPts val="1800"/>
              <a:buFont typeface="Arial"/>
              <a:buNone/>
            </a:pPr>
            <a:endParaRPr sz="1800" b="0" i="0" u="none" strike="noStrike" cap="none" dirty="0">
              <a:solidFill>
                <a:schemeClr val="dk1"/>
              </a:solidFill>
              <a:latin typeface="Montserrat"/>
              <a:ea typeface="Montserrat"/>
              <a:cs typeface="Montserrat"/>
              <a:sym typeface="Montserrat"/>
            </a:endParaRPr>
          </a:p>
          <a:p>
            <a:pPr marL="285750" marR="0" lvl="0" indent="-285750" algn="l" rtl="0">
              <a:lnSpc>
                <a:spcPct val="90000"/>
              </a:lnSpc>
              <a:spcBef>
                <a:spcPts val="0"/>
              </a:spcBef>
              <a:spcAft>
                <a:spcPts val="0"/>
              </a:spcAft>
              <a:buClr>
                <a:schemeClr val="dk1"/>
              </a:buClr>
              <a:buSzPts val="1800"/>
              <a:buFont typeface="Arial"/>
              <a:buChar char="●"/>
            </a:pPr>
            <a:r>
              <a:rPr lang="ru-RU" sz="1800" b="0" i="0" u="none" strike="noStrike" cap="none" dirty="0">
                <a:solidFill>
                  <a:schemeClr val="dk1"/>
                </a:solidFill>
                <a:latin typeface="Montserrat"/>
                <a:ea typeface="Montserrat"/>
                <a:cs typeface="Montserrat"/>
                <a:sym typeface="Montserrat"/>
              </a:rPr>
              <a:t>ОС: сотрудник-менеджер</a:t>
            </a:r>
            <a:endParaRPr dirty="0"/>
          </a:p>
          <a:p>
            <a:pPr marL="285750" marR="0" lvl="0" indent="-171450" algn="l" rtl="0">
              <a:lnSpc>
                <a:spcPct val="90000"/>
              </a:lnSpc>
              <a:spcBef>
                <a:spcPts val="0"/>
              </a:spcBef>
              <a:spcAft>
                <a:spcPts val="0"/>
              </a:spcAft>
              <a:buClr>
                <a:schemeClr val="dk1"/>
              </a:buClr>
              <a:buSzPts val="1800"/>
              <a:buFont typeface="Arial"/>
              <a:buNone/>
            </a:pPr>
            <a:endParaRPr sz="1800" b="0" i="0" u="none" strike="noStrike" cap="none" dirty="0">
              <a:solidFill>
                <a:schemeClr val="dk1"/>
              </a:solidFill>
              <a:latin typeface="Montserrat"/>
              <a:ea typeface="Montserrat"/>
              <a:cs typeface="Montserrat"/>
              <a:sym typeface="Montserrat"/>
            </a:endParaRPr>
          </a:p>
          <a:p>
            <a:pPr marL="285750" marR="0" lvl="0" indent="-285750" algn="l" rtl="0">
              <a:lnSpc>
                <a:spcPct val="90000"/>
              </a:lnSpc>
              <a:spcBef>
                <a:spcPts val="0"/>
              </a:spcBef>
              <a:spcAft>
                <a:spcPts val="0"/>
              </a:spcAft>
              <a:buClr>
                <a:schemeClr val="dk1"/>
              </a:buClr>
              <a:buSzPts val="1800"/>
              <a:buFont typeface="Arial"/>
              <a:buChar char="●"/>
            </a:pPr>
            <a:r>
              <a:rPr lang="ru-RU" sz="1800" b="0" i="0" u="none" strike="noStrike" cap="none" dirty="0">
                <a:solidFill>
                  <a:schemeClr val="dk1"/>
                </a:solidFill>
                <a:latin typeface="Montserrat"/>
                <a:ea typeface="Montserrat"/>
                <a:cs typeface="Montserrat"/>
                <a:sym typeface="Montserrat"/>
              </a:rPr>
              <a:t>Прояснение состояния</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3"/>
          <p:cNvSpPr txBox="1">
            <a:spLocks noGrp="1"/>
          </p:cNvSpPr>
          <p:nvPr>
            <p:ph type="title"/>
          </p:nvPr>
        </p:nvSpPr>
        <p:spPr>
          <a:xfrm>
            <a:off x="568033" y="259773"/>
            <a:ext cx="10515600" cy="123651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2800"/>
              <a:buNone/>
            </a:pPr>
            <a:r>
              <a:rPr lang="ru-RU" dirty="0">
                <a:sym typeface="Montserrat"/>
              </a:rPr>
              <a:t>Как предложить людям встречи 1:1:</a:t>
            </a:r>
            <a:br>
              <a:rPr lang="ru-RU" dirty="0">
                <a:sym typeface="Montserrat"/>
              </a:rPr>
            </a:br>
            <a:r>
              <a:rPr lang="ru-RU" dirty="0">
                <a:solidFill>
                  <a:srgbClr val="C00000"/>
                </a:solidFill>
                <a:sym typeface="Montserrat"/>
              </a:rPr>
              <a:t>Прямолинейный подход</a:t>
            </a:r>
            <a:endParaRPr dirty="0">
              <a:solidFill>
                <a:srgbClr val="C00000"/>
              </a:solidFill>
            </a:endParaRPr>
          </a:p>
        </p:txBody>
      </p:sp>
      <p:sp>
        <p:nvSpPr>
          <p:cNvPr id="4" name="Текст 3">
            <a:extLst>
              <a:ext uri="{FF2B5EF4-FFF2-40B4-BE49-F238E27FC236}">
                <a16:creationId xmlns:a16="http://schemas.microsoft.com/office/drawing/2014/main" id="{11CC5CC7-4ABC-DD8F-BAD1-0CD9830B4743}"/>
              </a:ext>
            </a:extLst>
          </p:cNvPr>
          <p:cNvSpPr>
            <a:spLocks noGrp="1"/>
          </p:cNvSpPr>
          <p:nvPr>
            <p:ph idx="1"/>
          </p:nvPr>
        </p:nvSpPr>
        <p:spPr>
          <a:xfrm>
            <a:off x="568033" y="1600200"/>
            <a:ext cx="11333022" cy="4998027"/>
          </a:xfrm>
        </p:spPr>
        <p:txBody>
          <a:bodyPr>
            <a:normAutofit fontScale="70000" lnSpcReduction="20000"/>
          </a:bodyPr>
          <a:lstStyle/>
          <a:p>
            <a:pPr marL="0" indent="0">
              <a:lnSpc>
                <a:spcPct val="120000"/>
              </a:lnSpc>
              <a:buNone/>
            </a:pPr>
            <a:r>
              <a:rPr lang="ru-RU" dirty="0"/>
              <a:t>Написать / озвучить команде, что хотели бы регулярно встречаться</a:t>
            </a:r>
            <a:br>
              <a:rPr lang="ru-RU" dirty="0"/>
            </a:br>
            <a:r>
              <a:rPr lang="ru-RU" i="1" dirty="0"/>
              <a:t>«Я понимаю, что мы общались и раньше об этих вещах, но между делом, но мне бы хотелось уделить время индивидуально, найти полчаса раз в 2 недели на каждого»</a:t>
            </a:r>
          </a:p>
          <a:p>
            <a:pPr marL="0" indent="0">
              <a:lnSpc>
                <a:spcPct val="120000"/>
              </a:lnSpc>
              <a:buNone/>
            </a:pPr>
            <a:r>
              <a:rPr lang="ru-RU" dirty="0"/>
              <a:t>Любую активность / нагрузку сотрудники пытаются оценить по 3м параметрам:</a:t>
            </a:r>
          </a:p>
          <a:p>
            <a:pPr>
              <a:lnSpc>
                <a:spcPct val="120000"/>
              </a:lnSpc>
              <a:spcBef>
                <a:spcPts val="0"/>
              </a:spcBef>
            </a:pPr>
            <a:r>
              <a:rPr lang="ru-RU" dirty="0"/>
              <a:t>Активное / Пассивное</a:t>
            </a:r>
          </a:p>
          <a:p>
            <a:pPr>
              <a:lnSpc>
                <a:spcPct val="120000"/>
              </a:lnSpc>
              <a:spcBef>
                <a:spcPts val="0"/>
              </a:spcBef>
            </a:pPr>
            <a:r>
              <a:rPr lang="ru-RU" dirty="0"/>
              <a:t>Полезное / Бесполезное</a:t>
            </a:r>
          </a:p>
          <a:p>
            <a:pPr>
              <a:lnSpc>
                <a:spcPct val="120000"/>
              </a:lnSpc>
              <a:spcBef>
                <a:spcPts val="0"/>
              </a:spcBef>
            </a:pPr>
            <a:r>
              <a:rPr lang="ru-RU" dirty="0"/>
              <a:t>Опасное безопасное</a:t>
            </a:r>
          </a:p>
          <a:p>
            <a:pPr marL="0" indent="0">
              <a:lnSpc>
                <a:spcPct val="120000"/>
              </a:lnSpc>
              <a:buNone/>
            </a:pPr>
            <a:r>
              <a:rPr lang="ru-RU" dirty="0">
                <a:sym typeface="Montserrat"/>
              </a:rPr>
              <a:t>Поэтому, важно людям проговорить:</a:t>
            </a:r>
          </a:p>
          <a:p>
            <a:pPr>
              <a:lnSpc>
                <a:spcPct val="120000"/>
              </a:lnSpc>
              <a:spcBef>
                <a:spcPts val="0"/>
              </a:spcBef>
            </a:pPr>
            <a:r>
              <a:rPr lang="ru-RU" dirty="0">
                <a:sym typeface="Montserrat"/>
              </a:rPr>
              <a:t>О чем это?</a:t>
            </a:r>
          </a:p>
          <a:p>
            <a:pPr>
              <a:lnSpc>
                <a:spcPct val="120000"/>
              </a:lnSpc>
              <a:spcBef>
                <a:spcPts val="0"/>
              </a:spcBef>
            </a:pPr>
            <a:r>
              <a:rPr lang="ru-RU" dirty="0">
                <a:sym typeface="Montserrat"/>
              </a:rPr>
              <a:t>Почему это важно? (для вас, для него)</a:t>
            </a:r>
          </a:p>
          <a:p>
            <a:pPr>
              <a:lnSpc>
                <a:spcPct val="120000"/>
              </a:lnSpc>
              <a:spcBef>
                <a:spcPts val="0"/>
              </a:spcBef>
            </a:pPr>
            <a:r>
              <a:rPr lang="ru-RU" dirty="0">
                <a:sym typeface="Montserrat"/>
              </a:rPr>
              <a:t>При чем тут я?</a:t>
            </a:r>
          </a:p>
          <a:p>
            <a:pPr lvl="1">
              <a:lnSpc>
                <a:spcPct val="120000"/>
              </a:lnSpc>
              <a:spcBef>
                <a:spcPts val="0"/>
              </a:spcBef>
            </a:pPr>
            <a:r>
              <a:rPr lang="ru-RU" i="1" dirty="0"/>
              <a:t>«Мне важно понимать, что происходит с твоей мотивацией, чтобы ты был доволен [и не ушёл в другую компанию]»</a:t>
            </a:r>
          </a:p>
          <a:p>
            <a:pPr>
              <a:lnSpc>
                <a:spcPct val="120000"/>
              </a:lnSpc>
              <a:spcBef>
                <a:spcPts val="0"/>
              </a:spcBef>
            </a:pPr>
            <a:r>
              <a:rPr lang="ru-RU" dirty="0">
                <a:sym typeface="Montserrat"/>
              </a:rPr>
              <a:t>Что мне нужно сделать?</a:t>
            </a:r>
          </a:p>
          <a:p>
            <a:pPr marL="0" indent="0">
              <a:spcBef>
                <a:spcPts val="1500"/>
              </a:spcBef>
              <a:buNone/>
            </a:pPr>
            <a:r>
              <a:rPr lang="ru-RU" dirty="0">
                <a:sym typeface="Montserrat"/>
              </a:rPr>
              <a:t>Шаблон письма: </a:t>
            </a:r>
            <a:r>
              <a:rPr lang="en" dirty="0">
                <a:sym typeface="Montserrat"/>
                <a:hlinkClick r:id="rId3"/>
              </a:rPr>
              <a:t>http://surl.li/cdicn</a:t>
            </a:r>
            <a:endParaRPr lang="ru-RU" dirty="0">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493B2D38-30AC-1BA4-91AB-E5A54BB3F170}"/>
              </a:ext>
            </a:extLst>
          </p:cNvPr>
          <p:cNvSpPr>
            <a:spLocks noGrp="1"/>
          </p:cNvSpPr>
          <p:nvPr>
            <p:ph idx="1"/>
          </p:nvPr>
        </p:nvSpPr>
        <p:spPr>
          <a:xfrm>
            <a:off x="838199" y="1690688"/>
            <a:ext cx="10872355" cy="4938712"/>
          </a:xfrm>
        </p:spPr>
        <p:txBody>
          <a:bodyPr>
            <a:normAutofit fontScale="62500" lnSpcReduction="20000"/>
          </a:bodyPr>
          <a:lstStyle/>
          <a:p>
            <a:pPr marL="360000" indent="-360000">
              <a:lnSpc>
                <a:spcPct val="120000"/>
              </a:lnSpc>
              <a:buFont typeface="+mj-lt"/>
              <a:buAutoNum type="arabicPeriod"/>
            </a:pPr>
            <a:r>
              <a:rPr lang="ru-RU" dirty="0">
                <a:sym typeface="Montserrat"/>
              </a:rPr>
              <a:t>Каждому сотруднику предлагаем одну встречу:</a:t>
            </a:r>
            <a:br>
              <a:rPr lang="ru-RU" dirty="0">
                <a:sym typeface="Montserrat"/>
              </a:rPr>
            </a:br>
            <a:r>
              <a:rPr lang="ru-RU" i="1" dirty="0">
                <a:sym typeface="Montserrat"/>
              </a:rPr>
              <a:t>«Я бы хотел с тобой встретиться поговорить на [тему, вероятно, актуальную для данного сотрудника</a:t>
            </a:r>
            <a:r>
              <a:rPr lang="en-US" i="1" dirty="0">
                <a:sym typeface="Montserrat"/>
              </a:rPr>
              <a:t>]</a:t>
            </a:r>
            <a:r>
              <a:rPr lang="ru-RU" i="1" dirty="0">
                <a:sym typeface="Montserrat"/>
              </a:rPr>
              <a:t>»</a:t>
            </a:r>
          </a:p>
          <a:p>
            <a:pPr lvl="1">
              <a:lnSpc>
                <a:spcPct val="120000"/>
              </a:lnSpc>
            </a:pPr>
            <a:r>
              <a:rPr lang="ru-RU" i="1" dirty="0">
                <a:sym typeface="Montserrat"/>
              </a:rPr>
              <a:t>«Обсудить твою загрузку, как она может меняться на протяжении полугодия, что забирает больше времени, что меньше, расскажешь какие задачи тебя загружают особенно, может быть переструктурируем твою загрузку, спланировать твою будущую загрузку и т.п.»</a:t>
            </a:r>
          </a:p>
          <a:p>
            <a:pPr marL="360000" indent="-360000">
              <a:lnSpc>
                <a:spcPct val="120000"/>
              </a:lnSpc>
              <a:buFont typeface="+mj-lt"/>
              <a:buAutoNum type="arabicPeriod"/>
            </a:pPr>
            <a:r>
              <a:rPr lang="ru-RU" dirty="0">
                <a:sym typeface="Montserrat"/>
              </a:rPr>
              <a:t>На встрече узнаём, чем мы можем помочь, где подстраховать, где убрать какую-то помеху — и реально стараемся это сделать</a:t>
            </a:r>
          </a:p>
          <a:p>
            <a:pPr marL="360000" indent="-360000">
              <a:lnSpc>
                <a:spcPct val="120000"/>
              </a:lnSpc>
              <a:buFont typeface="+mj-lt"/>
              <a:buAutoNum type="arabicPeriod"/>
            </a:pPr>
            <a:r>
              <a:rPr lang="ru-RU" dirty="0">
                <a:sym typeface="Montserrat"/>
              </a:rPr>
              <a:t>Предлагаем следующую встречу:</a:t>
            </a:r>
            <a:r>
              <a:rPr lang="ru-RU" i="1" dirty="0">
                <a:sym typeface="Montserrat"/>
              </a:rPr>
              <a:t> «Слушай, есть ещё одна тема, про развитие: я вижу тебе интересно какие-то скиллы качать, какие-то нет, давай встретимся на пол часа обсудим в какой сфере ты развиваешься, может быть я смогу чем-то тебе помочь»</a:t>
            </a:r>
          </a:p>
          <a:p>
            <a:pPr marL="360000" indent="-360000">
              <a:lnSpc>
                <a:spcPct val="120000"/>
              </a:lnSpc>
              <a:buFont typeface="+mj-lt"/>
              <a:buAutoNum type="arabicPeriod"/>
            </a:pPr>
            <a:r>
              <a:rPr lang="ru-RU" dirty="0">
                <a:sym typeface="Montserrat"/>
              </a:rPr>
              <a:t>Предлагаем регулярные встречи:</a:t>
            </a:r>
            <a:br>
              <a:rPr lang="ru-RU" dirty="0">
                <a:sym typeface="Montserrat"/>
              </a:rPr>
            </a:br>
            <a:r>
              <a:rPr lang="ru-RU" i="1" dirty="0">
                <a:sym typeface="Montserrat"/>
              </a:rPr>
              <a:t>«Давай забронируем раз в 2 недели время, видишь, темы появляются, то одно, то другие»</a:t>
            </a:r>
            <a:br>
              <a:rPr lang="ru-RU" i="1" dirty="0">
                <a:sym typeface="Montserrat"/>
              </a:rPr>
            </a:br>
            <a:r>
              <a:rPr lang="ru-RU" i="1" dirty="0">
                <a:sym typeface="Montserrat"/>
              </a:rPr>
              <a:t>«Если не будет ничего важного, пропустим встречу»</a:t>
            </a:r>
          </a:p>
          <a:p>
            <a:pPr marL="0" indent="0">
              <a:buNone/>
            </a:pPr>
            <a:r>
              <a:rPr lang="ru-RU" dirty="0"/>
              <a:t>Идём от живой, актуальной потребности сотрудника, конкретной темы.</a:t>
            </a:r>
          </a:p>
          <a:p>
            <a:pPr marL="0" indent="0">
              <a:buNone/>
            </a:pPr>
            <a:r>
              <a:rPr lang="ru-RU" dirty="0"/>
              <a:t>Проводим 1-2 встречи, далее уже оставляем их на постоянку.</a:t>
            </a:r>
          </a:p>
        </p:txBody>
      </p:sp>
      <p:sp>
        <p:nvSpPr>
          <p:cNvPr id="4" name="Google Shape;433;p33">
            <a:extLst>
              <a:ext uri="{FF2B5EF4-FFF2-40B4-BE49-F238E27FC236}">
                <a16:creationId xmlns:a16="http://schemas.microsoft.com/office/drawing/2014/main" id="{9777EABD-32B7-73F9-A688-D001EFE6ECEF}"/>
              </a:ext>
            </a:extLst>
          </p:cNvPr>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2800"/>
              <a:buNone/>
            </a:pPr>
            <a:r>
              <a:rPr lang="ru-RU" dirty="0">
                <a:sym typeface="Montserrat"/>
              </a:rPr>
              <a:t>Как предложить людям встречи 1:1:</a:t>
            </a:r>
            <a:br>
              <a:rPr lang="ru-RU" dirty="0">
                <a:sym typeface="Montserrat"/>
              </a:rPr>
            </a:br>
            <a:r>
              <a:rPr lang="ru-RU" dirty="0">
                <a:solidFill>
                  <a:schemeClr val="accent6">
                    <a:lumMod val="50000"/>
                  </a:schemeClr>
                </a:solidFill>
                <a:sym typeface="Montserrat"/>
              </a:rPr>
              <a:t>Поэтапный подход</a:t>
            </a:r>
            <a:endParaRPr dirty="0">
              <a:solidFill>
                <a:schemeClr val="accent6">
                  <a:lumMod val="50000"/>
                </a:schemeClr>
              </a:solidFill>
            </a:endParaRPr>
          </a:p>
        </p:txBody>
      </p:sp>
    </p:spTree>
    <p:extLst>
      <p:ext uri="{BB962C8B-B14F-4D97-AF65-F5344CB8AC3E}">
        <p14:creationId xmlns:p14="http://schemas.microsoft.com/office/powerpoint/2010/main" val="25615314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1"/>
          <p:cNvSpPr txBox="1">
            <a:spLocks noGrp="1"/>
          </p:cNvSpPr>
          <p:nvPr>
            <p:ph type="title"/>
          </p:nvPr>
        </p:nvSpPr>
        <p:spPr>
          <a:xfrm>
            <a:off x="682336" y="83127"/>
            <a:ext cx="10515600" cy="1059584"/>
          </a:xfrm>
          <a:prstGeom prst="rect">
            <a:avLst/>
          </a:prstGeom>
          <a:noFill/>
          <a:ln>
            <a:noFill/>
          </a:ln>
        </p:spPr>
        <p:txBody>
          <a:bodyPr spcFirstLastPara="1" wrap="square" lIns="91425" tIns="91425" rIns="91425" bIns="91425" anchor="t" anchorCtr="0">
            <a:noAutofit/>
          </a:bodyPr>
          <a:lstStyle/>
          <a:p>
            <a:r>
              <a:rPr lang="ru-RU" sz="3600" dirty="0">
                <a:sym typeface="Montserrat"/>
              </a:rPr>
              <a:t>Ключевые фокусы внимания для лидера</a:t>
            </a:r>
            <a:br>
              <a:rPr lang="ru-RU" sz="3600" dirty="0">
                <a:sym typeface="Montserrat"/>
              </a:rPr>
            </a:br>
            <a:r>
              <a:rPr lang="ru-RU" sz="3600" dirty="0">
                <a:sym typeface="Montserrat"/>
              </a:rPr>
              <a:t>на встречах 1:1:</a:t>
            </a:r>
            <a:endParaRPr sz="3600" dirty="0"/>
          </a:p>
        </p:txBody>
      </p:sp>
      <p:sp>
        <p:nvSpPr>
          <p:cNvPr id="422" name="Google Shape;422;p31"/>
          <p:cNvSpPr txBox="1">
            <a:spLocks noGrp="1"/>
          </p:cNvSpPr>
          <p:nvPr>
            <p:ph idx="1"/>
          </p:nvPr>
        </p:nvSpPr>
        <p:spPr>
          <a:xfrm>
            <a:off x="682335" y="1181386"/>
            <a:ext cx="10997047" cy="5427229"/>
          </a:xfrm>
          <a:prstGeom prst="rect">
            <a:avLst/>
          </a:prstGeom>
          <a:noFill/>
          <a:ln>
            <a:noFill/>
          </a:ln>
        </p:spPr>
        <p:txBody>
          <a:bodyPr spcFirstLastPara="1" wrap="square" lIns="91425" tIns="91425" rIns="91425" bIns="91425" anchor="t" anchorCtr="0">
            <a:noAutofit/>
          </a:bodyPr>
          <a:lstStyle/>
          <a:p>
            <a:pPr marL="360000" lvl="0" indent="-360000" algn="l" rtl="0">
              <a:lnSpc>
                <a:spcPct val="100000"/>
              </a:lnSpc>
              <a:spcBef>
                <a:spcPts val="0"/>
              </a:spcBef>
              <a:spcAft>
                <a:spcPts val="0"/>
              </a:spcAft>
              <a:buSzPct val="100000"/>
            </a:pPr>
            <a:r>
              <a:rPr lang="ru-RU" sz="2400" dirty="0">
                <a:sym typeface="Montserrat"/>
              </a:rPr>
              <a:t>?</a:t>
            </a:r>
            <a:r>
              <a:rPr lang="ru-RU" sz="2400" strike="sngStrike" dirty="0">
                <a:sym typeface="Montserrat"/>
              </a:rPr>
              <a:t>?Контроль исполнения задач??</a:t>
            </a:r>
          </a:p>
          <a:p>
            <a:pPr marL="817200" lvl="1" indent="-360000">
              <a:lnSpc>
                <a:spcPct val="100000"/>
              </a:lnSpc>
              <a:spcBef>
                <a:spcPts val="0"/>
              </a:spcBef>
              <a:buSzPct val="100000"/>
            </a:pPr>
            <a:r>
              <a:rPr lang="ru-RU" sz="1800" dirty="0">
                <a:sym typeface="Montserrat"/>
              </a:rPr>
              <a:t>«Говорим не про задачи, которые делает человек, а про человека, который делает задачи»</a:t>
            </a:r>
            <a:endParaRPr sz="1800" dirty="0">
              <a:sym typeface="Montserrat"/>
            </a:endParaRPr>
          </a:p>
          <a:p>
            <a:pPr marL="360000" lvl="0" indent="-360000" algn="l" rtl="0">
              <a:lnSpc>
                <a:spcPct val="100000"/>
              </a:lnSpc>
              <a:spcBef>
                <a:spcPts val="0"/>
              </a:spcBef>
              <a:spcAft>
                <a:spcPts val="0"/>
              </a:spcAft>
              <a:buSzPct val="100000"/>
            </a:pPr>
            <a:r>
              <a:rPr lang="ru-RU" sz="2400" dirty="0">
                <a:sym typeface="Montserrat"/>
              </a:rPr>
              <a:t>Оценка уровней вовлеченности и мотивации</a:t>
            </a:r>
            <a:endParaRPr sz="2400" dirty="0">
              <a:sym typeface="Montserrat"/>
            </a:endParaRPr>
          </a:p>
          <a:p>
            <a:pPr marL="360000" lvl="0" indent="-360000" algn="l" rtl="0">
              <a:lnSpc>
                <a:spcPct val="100000"/>
              </a:lnSpc>
              <a:spcBef>
                <a:spcPts val="0"/>
              </a:spcBef>
              <a:spcAft>
                <a:spcPts val="0"/>
              </a:spcAft>
              <a:buSzPct val="100000"/>
            </a:pPr>
            <a:r>
              <a:rPr lang="ru-RU" sz="2400" dirty="0">
                <a:sym typeface="Montserrat"/>
              </a:rPr>
              <a:t>Оценка ресурсного состояния / энергии</a:t>
            </a:r>
            <a:endParaRPr sz="2400" dirty="0">
              <a:sym typeface="Montserrat"/>
            </a:endParaRPr>
          </a:p>
          <a:p>
            <a:pPr marL="360000" lvl="0" indent="-360000" algn="l" rtl="0">
              <a:lnSpc>
                <a:spcPct val="100000"/>
              </a:lnSpc>
              <a:spcBef>
                <a:spcPts val="0"/>
              </a:spcBef>
              <a:spcAft>
                <a:spcPts val="0"/>
              </a:spcAft>
              <a:buSzPct val="100000"/>
            </a:pPr>
            <a:r>
              <a:rPr lang="ru-RU" sz="2400" dirty="0">
                <a:sym typeface="Montserrat"/>
              </a:rPr>
              <a:t> </a:t>
            </a:r>
            <a:r>
              <a:rPr lang="ru-RU" sz="2400" strike="sngStrike" dirty="0">
                <a:sym typeface="Montserrat"/>
              </a:rPr>
              <a:t>Демонстрация интереса </a:t>
            </a:r>
            <a:r>
              <a:rPr lang="ru-RU" sz="2400" dirty="0">
                <a:sym typeface="Montserrat"/>
              </a:rPr>
              <a:t>Выявление актуальных потребностей сотрудника (в том числе и про развитие)</a:t>
            </a:r>
            <a:endParaRPr sz="2400" dirty="0">
              <a:sym typeface="Montserrat"/>
            </a:endParaRPr>
          </a:p>
          <a:p>
            <a:pPr marL="360000" lvl="0" indent="-360000" algn="l" rtl="0">
              <a:lnSpc>
                <a:spcPct val="100000"/>
              </a:lnSpc>
              <a:spcBef>
                <a:spcPts val="0"/>
              </a:spcBef>
              <a:spcAft>
                <a:spcPts val="0"/>
              </a:spcAft>
              <a:buSzPct val="100000"/>
            </a:pPr>
            <a:r>
              <a:rPr lang="ru-RU" sz="2400" dirty="0">
                <a:solidFill>
                  <a:schemeClr val="accent6">
                    <a:lumMod val="50000"/>
                  </a:schemeClr>
                </a:solidFill>
                <a:sym typeface="Montserrat"/>
              </a:rPr>
              <a:t>+ (!) Обмен обратной связью</a:t>
            </a:r>
          </a:p>
          <a:p>
            <a:pPr marL="817200" lvl="1" indent="-360000">
              <a:lnSpc>
                <a:spcPct val="100000"/>
              </a:lnSpc>
              <a:spcBef>
                <a:spcPts val="0"/>
              </a:spcBef>
              <a:buSzPct val="100000"/>
            </a:pPr>
            <a:r>
              <a:rPr lang="ru-RU" sz="2000" dirty="0">
                <a:sym typeface="Montserrat"/>
              </a:rPr>
              <a:t>Не только давать, но и запрашивать!</a:t>
            </a:r>
          </a:p>
          <a:p>
            <a:pPr marL="817200" lvl="1" indent="-360000">
              <a:lnSpc>
                <a:spcPct val="100000"/>
              </a:lnSpc>
              <a:spcBef>
                <a:spcPts val="0"/>
              </a:spcBef>
              <a:buSzPct val="100000"/>
            </a:pPr>
            <a:r>
              <a:rPr lang="ru-RU" sz="2000" i="1" dirty="0">
                <a:sym typeface="Montserrat"/>
              </a:rPr>
              <a:t>Что из того, что я сделал за последние несколько недель, тебе действительно </a:t>
            </a:r>
            <a:r>
              <a:rPr lang="ru-RU" sz="2000" b="1" i="1" dirty="0">
                <a:sym typeface="Montserrat"/>
              </a:rPr>
              <a:t>помогло</a:t>
            </a:r>
            <a:r>
              <a:rPr lang="ru-RU" sz="2000" i="1" dirty="0">
                <a:sym typeface="Montserrat"/>
              </a:rPr>
              <a:t> выполнить свою работу / быть успешным</a:t>
            </a:r>
          </a:p>
          <a:p>
            <a:pPr marL="817200" lvl="1" indent="-360000">
              <a:lnSpc>
                <a:spcPct val="100000"/>
              </a:lnSpc>
              <a:spcBef>
                <a:spcPts val="0"/>
              </a:spcBef>
              <a:buSzPct val="100000"/>
            </a:pPr>
            <a:r>
              <a:rPr lang="ru-RU" sz="2000" i="1" dirty="0">
                <a:sym typeface="Montserrat"/>
              </a:rPr>
              <a:t>… тебе </a:t>
            </a:r>
            <a:r>
              <a:rPr lang="ru-RU" sz="2000" b="1" i="1" dirty="0">
                <a:sym typeface="Montserrat"/>
              </a:rPr>
              <a:t>мешало</a:t>
            </a:r>
            <a:r>
              <a:rPr lang="ru-RU" sz="2000" i="1" dirty="0">
                <a:sym typeface="Montserrat"/>
              </a:rPr>
              <a:t> или ты хотел бы, чтобы я делал бы это </a:t>
            </a:r>
            <a:r>
              <a:rPr lang="ru-RU" sz="2000" b="1" i="1" dirty="0">
                <a:sym typeface="Montserrat"/>
              </a:rPr>
              <a:t>по другому</a:t>
            </a:r>
            <a:r>
              <a:rPr lang="ru-RU" sz="2000" i="1" dirty="0">
                <a:sym typeface="Montserrat"/>
              </a:rPr>
              <a:t>?</a:t>
            </a:r>
          </a:p>
          <a:p>
            <a:pPr marL="817200" lvl="1" indent="-360000">
              <a:lnSpc>
                <a:spcPct val="100000"/>
              </a:lnSpc>
              <a:spcBef>
                <a:spcPts val="0"/>
              </a:spcBef>
              <a:buSzPct val="100000"/>
            </a:pPr>
            <a:r>
              <a:rPr lang="ru-RU" sz="2000" i="1" dirty="0">
                <a:sym typeface="Montserrat"/>
              </a:rPr>
              <a:t>… вещи, которые я </a:t>
            </a:r>
            <a:r>
              <a:rPr lang="ru-RU" sz="2000" b="1" i="1" dirty="0">
                <a:sym typeface="Montserrat"/>
              </a:rPr>
              <a:t>не делал</a:t>
            </a:r>
            <a:r>
              <a:rPr lang="ru-RU" sz="2000" i="1" dirty="0">
                <a:sym typeface="Montserrat"/>
              </a:rPr>
              <a:t>, но если бы делал, тебе это </a:t>
            </a:r>
            <a:r>
              <a:rPr lang="ru-RU" sz="2000" b="1" i="1" dirty="0">
                <a:sym typeface="Montserrat"/>
              </a:rPr>
              <a:t>помогло бы</a:t>
            </a:r>
            <a:r>
              <a:rPr lang="ru-RU" sz="2000" i="1" dirty="0">
                <a:sym typeface="Montserrat"/>
              </a:rPr>
              <a:t>?</a:t>
            </a:r>
          </a:p>
          <a:p>
            <a:pPr marL="1274400" lvl="3" indent="-360000">
              <a:lnSpc>
                <a:spcPct val="100000"/>
              </a:lnSpc>
              <a:spcBef>
                <a:spcPts val="0"/>
              </a:spcBef>
              <a:buSzPct val="100000"/>
            </a:pPr>
            <a:r>
              <a:rPr lang="ru-RU" sz="1400" dirty="0">
                <a:sym typeface="Montserrat"/>
              </a:rPr>
              <a:t>Можно заузить контекст: </a:t>
            </a:r>
            <a:r>
              <a:rPr lang="ru-RU" sz="1400" i="1" dirty="0">
                <a:sym typeface="Montserrat"/>
              </a:rPr>
              <a:t>В рамках того, как мы проводим митинги... В рамках того, как я ставлю задачи и контролирую их исполнение.</a:t>
            </a:r>
            <a:endParaRPr sz="1400" i="1" dirty="0">
              <a:sym typeface="Montserrat"/>
            </a:endParaRPr>
          </a:p>
          <a:p>
            <a:pPr marL="360000" lvl="0" indent="-360000" algn="l" rtl="0">
              <a:lnSpc>
                <a:spcPct val="100000"/>
              </a:lnSpc>
              <a:spcBef>
                <a:spcPts val="0"/>
              </a:spcBef>
              <a:spcAft>
                <a:spcPts val="0"/>
              </a:spcAft>
              <a:buSzPct val="100000"/>
            </a:pPr>
            <a:r>
              <a:rPr lang="ru-RU" sz="2400" dirty="0">
                <a:solidFill>
                  <a:schemeClr val="accent6">
                    <a:lumMod val="50000"/>
                  </a:schemeClr>
                </a:solidFill>
                <a:sym typeface="Montserrat"/>
              </a:rPr>
              <a:t>+ (!) Найти и договориться — что сделать ДЛЯ сотрудника</a:t>
            </a:r>
          </a:p>
          <a:p>
            <a:pPr marL="817200" lvl="1" indent="-360000">
              <a:lnSpc>
                <a:spcPct val="100000"/>
              </a:lnSpc>
              <a:spcBef>
                <a:spcPts val="0"/>
              </a:spcBef>
              <a:buSzPct val="100000"/>
            </a:pPr>
            <a:r>
              <a:rPr lang="ru-RU" sz="2000" dirty="0">
                <a:sym typeface="Montserrat"/>
              </a:rPr>
              <a:t>Если вы так желаете, никаких сомнений в полезности 1:1 у сотрудников не должно возникать</a:t>
            </a:r>
            <a:endParaRPr sz="20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2"/>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Несколько советов</a:t>
            </a:r>
            <a:endParaRPr dirty="0"/>
          </a:p>
        </p:txBody>
      </p:sp>
      <p:sp>
        <p:nvSpPr>
          <p:cNvPr id="2" name="Объект 1">
            <a:extLst>
              <a:ext uri="{FF2B5EF4-FFF2-40B4-BE49-F238E27FC236}">
                <a16:creationId xmlns:a16="http://schemas.microsoft.com/office/drawing/2014/main" id="{AEC47874-6BF8-7FA5-6237-6B99A8CB165B}"/>
              </a:ext>
            </a:extLst>
          </p:cNvPr>
          <p:cNvSpPr>
            <a:spLocks noGrp="1"/>
          </p:cNvSpPr>
          <p:nvPr>
            <p:ph idx="1"/>
          </p:nvPr>
        </p:nvSpPr>
        <p:spPr>
          <a:xfrm>
            <a:off x="838200" y="1253331"/>
            <a:ext cx="10515600" cy="5239544"/>
          </a:xfrm>
        </p:spPr>
        <p:txBody>
          <a:bodyPr/>
          <a:lstStyle/>
          <a:p>
            <a:pPr marL="360000" marR="0" lvl="0" indent="-360000" algn="l" rtl="0">
              <a:lnSpc>
                <a:spcPct val="100000"/>
              </a:lnSpc>
              <a:spcBef>
                <a:spcPts val="0"/>
              </a:spcBef>
              <a:spcAft>
                <a:spcPts val="0"/>
              </a:spcAft>
              <a:buClr>
                <a:srgbClr val="000000"/>
              </a:buClr>
              <a:buSzPct val="100000"/>
              <a:buFont typeface="+mj-lt"/>
              <a:buAutoNum type="arabicPeriod"/>
            </a:pPr>
            <a:r>
              <a:rPr lang="ru-RU" sz="2000" dirty="0">
                <a:sym typeface="Montserrat"/>
              </a:rPr>
              <a:t>Позаботьтесь о том, чтобы вас </a:t>
            </a:r>
            <a:r>
              <a:rPr lang="ru-RU" sz="2000" b="1" dirty="0">
                <a:sym typeface="Montserrat"/>
              </a:rPr>
              <a:t>не отвлекали</a:t>
            </a:r>
            <a:r>
              <a:rPr lang="ru-RU" sz="2000" dirty="0">
                <a:sym typeface="Montserrat"/>
              </a:rPr>
              <a:t>:</a:t>
            </a:r>
          </a:p>
          <a:p>
            <a:pPr marL="742950" lvl="1" indent="-285750">
              <a:buClr>
                <a:srgbClr val="000000"/>
              </a:buClr>
              <a:buSzPct val="100000"/>
              <a:buFont typeface="Arial"/>
              <a:buChar char="•"/>
            </a:pPr>
            <a:r>
              <a:rPr lang="ru-RU" sz="2000" dirty="0">
                <a:sym typeface="Montserrat"/>
              </a:rPr>
              <a:t>Переводите мобильный </a:t>
            </a:r>
            <a:r>
              <a:rPr lang="ru-RU" sz="2000" b="1" dirty="0">
                <a:sym typeface="Montserrat"/>
              </a:rPr>
              <a:t>телефон</a:t>
            </a:r>
            <a:r>
              <a:rPr lang="ru-RU" sz="2000" dirty="0">
                <a:sym typeface="Montserrat"/>
              </a:rPr>
              <a:t> в беззвучный режим.</a:t>
            </a:r>
          </a:p>
          <a:p>
            <a:pPr marL="742950" lvl="1" indent="-285750">
              <a:buClr>
                <a:srgbClr val="000000"/>
              </a:buClr>
              <a:buSzPct val="100000"/>
              <a:buFont typeface="Arial"/>
              <a:buChar char="•"/>
            </a:pPr>
            <a:r>
              <a:rPr lang="ru-RU" sz="2000" dirty="0">
                <a:sym typeface="Montserrat"/>
              </a:rPr>
              <a:t>Убедитесь, что забронировали </a:t>
            </a:r>
            <a:r>
              <a:rPr lang="ru-RU" sz="2000" b="1" dirty="0">
                <a:sym typeface="Montserrat"/>
              </a:rPr>
              <a:t>переговорную</a:t>
            </a:r>
            <a:r>
              <a:rPr lang="ru-RU" sz="2000" dirty="0">
                <a:sym typeface="Montserrat"/>
              </a:rPr>
              <a:t> комнату и вас никто не отвлечет.</a:t>
            </a:r>
          </a:p>
          <a:p>
            <a:pPr marL="360000" marR="0" lvl="0" indent="-360000" algn="l" rtl="0">
              <a:lnSpc>
                <a:spcPct val="100000"/>
              </a:lnSpc>
              <a:spcAft>
                <a:spcPts val="0"/>
              </a:spcAft>
              <a:buClr>
                <a:srgbClr val="000000"/>
              </a:buClr>
              <a:buSzPct val="100000"/>
              <a:buFont typeface="+mj-lt"/>
              <a:buAutoNum type="arabicPeriod"/>
            </a:pPr>
            <a:r>
              <a:rPr lang="ru-RU" sz="2000" dirty="0">
                <a:sym typeface="Montserrat"/>
              </a:rPr>
              <a:t>Будьте готовы к тому, что сотрудник:</a:t>
            </a:r>
          </a:p>
          <a:p>
            <a:pPr marL="742950" lvl="1" indent="-285750">
              <a:buClr>
                <a:srgbClr val="000000"/>
              </a:buClr>
              <a:buSzPct val="100000"/>
              <a:buFont typeface="Arial"/>
              <a:buChar char="•"/>
            </a:pPr>
            <a:r>
              <a:rPr lang="ru-RU" sz="2000" dirty="0">
                <a:sym typeface="Montserrat"/>
              </a:rPr>
              <a:t>Может спросить о чем-то, </a:t>
            </a:r>
            <a:r>
              <a:rPr lang="ru-RU" sz="2000" b="1" dirty="0">
                <a:sym typeface="Montserrat"/>
              </a:rPr>
              <a:t>чего вы не знаете</a:t>
            </a:r>
            <a:r>
              <a:rPr lang="ru-RU" sz="2000" dirty="0">
                <a:sym typeface="Montserrat"/>
              </a:rPr>
              <a:t>.</a:t>
            </a:r>
          </a:p>
          <a:p>
            <a:pPr marL="1200150" lvl="2" indent="-285750">
              <a:buClr>
                <a:srgbClr val="000000"/>
              </a:buClr>
              <a:buSzPct val="100000"/>
              <a:buFont typeface="Arial"/>
              <a:buChar char="•"/>
            </a:pPr>
            <a:r>
              <a:rPr lang="ru-RU" sz="1600" dirty="0">
                <a:sym typeface="Montserrat"/>
              </a:rPr>
              <a:t>Это нормально. В таком случае вы можете прямо сказать </a:t>
            </a:r>
            <a:r>
              <a:rPr lang="ru-RU" sz="1600" i="1" dirty="0">
                <a:sym typeface="Montserrat"/>
              </a:rPr>
              <a:t>«Я не знаю»</a:t>
            </a:r>
            <a:r>
              <a:rPr lang="ru-RU" sz="1600" dirty="0">
                <a:sym typeface="Montserrat"/>
              </a:rPr>
              <a:t>, пообещав узнать необходимую информацию до следующей встречи.</a:t>
            </a:r>
          </a:p>
          <a:p>
            <a:pPr marL="742950" lvl="1" indent="-285750">
              <a:buClr>
                <a:srgbClr val="000000"/>
              </a:buClr>
              <a:buSzPct val="100000"/>
              <a:buFont typeface="Arial"/>
              <a:buChar char="•"/>
            </a:pPr>
            <a:r>
              <a:rPr lang="ru-RU" sz="2000" dirty="0">
                <a:sym typeface="Montserrat"/>
              </a:rPr>
              <a:t>Может резко высказывать </a:t>
            </a:r>
            <a:r>
              <a:rPr lang="ru-RU" sz="2000" b="1" dirty="0">
                <a:sym typeface="Montserrat"/>
              </a:rPr>
              <a:t>недовольство</a:t>
            </a:r>
            <a:r>
              <a:rPr lang="ru-RU" sz="2000" dirty="0">
                <a:sym typeface="Montserrat"/>
              </a:rPr>
              <a:t>, или пойти в </a:t>
            </a:r>
            <a:r>
              <a:rPr lang="ru-RU" sz="2000" b="1" dirty="0">
                <a:sym typeface="Montserrat"/>
              </a:rPr>
              <a:t>конфронтацию</a:t>
            </a:r>
          </a:p>
          <a:p>
            <a:pPr marL="1200150" lvl="2" indent="-285750">
              <a:buClr>
                <a:srgbClr val="000000"/>
              </a:buClr>
              <a:buSzPct val="100000"/>
              <a:buFont typeface="Arial"/>
              <a:buChar char="•"/>
            </a:pPr>
            <a:r>
              <a:rPr lang="ru-RU" sz="1600" dirty="0">
                <a:sym typeface="Montserrat"/>
              </a:rPr>
              <a:t>Это может быть проверка того, насколько тут безопасно</a:t>
            </a:r>
          </a:p>
          <a:p>
            <a:pPr marL="1200150" lvl="2" indent="-285750">
              <a:buClr>
                <a:srgbClr val="000000"/>
              </a:buClr>
              <a:buSzPct val="100000"/>
              <a:buFont typeface="Arial"/>
              <a:buChar char="•"/>
            </a:pPr>
            <a:r>
              <a:rPr lang="ru-RU" sz="1600" i="1" dirty="0">
                <a:sym typeface="Montserrat"/>
              </a:rPr>
              <a:t>Давай подумаем, как мы можем </a:t>
            </a:r>
            <a:r>
              <a:rPr lang="ru-RU" sz="1600" b="1" i="1" dirty="0">
                <a:sym typeface="Montserrat"/>
              </a:rPr>
              <a:t>договориться</a:t>
            </a:r>
            <a:r>
              <a:rPr lang="ru-RU" sz="1600" i="1" dirty="0">
                <a:sym typeface="Montserrat"/>
              </a:rPr>
              <a:t>, как можем </a:t>
            </a:r>
            <a:r>
              <a:rPr lang="ru-RU" sz="1600" b="1" i="1" dirty="0">
                <a:sym typeface="Montserrat"/>
              </a:rPr>
              <a:t>разрулить</a:t>
            </a:r>
            <a:r>
              <a:rPr lang="ru-RU" sz="1600" i="1" dirty="0">
                <a:sym typeface="Montserrat"/>
              </a:rPr>
              <a:t> эту ситуацию?</a:t>
            </a:r>
          </a:p>
          <a:p>
            <a:pPr marL="742950" lvl="1" indent="-285750">
              <a:buClr>
                <a:srgbClr val="000000"/>
              </a:buClr>
              <a:buSzPct val="100000"/>
              <a:buFont typeface="Arial"/>
              <a:buChar char="•"/>
            </a:pPr>
            <a:endParaRPr lang="ru-RU" sz="20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4"/>
          <p:cNvSpPr txBox="1">
            <a:spLocks noGrp="1"/>
          </p:cNvSpPr>
          <p:nvPr>
            <p:ph type="title"/>
          </p:nvPr>
        </p:nvSpPr>
        <p:spPr>
          <a:xfrm>
            <a:off x="838200" y="365126"/>
            <a:ext cx="7235536" cy="71553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Вопросы для встречи 1:1</a:t>
            </a:r>
            <a:endParaRPr dirty="0"/>
          </a:p>
        </p:txBody>
      </p:sp>
      <p:sp>
        <p:nvSpPr>
          <p:cNvPr id="2" name="Объект 1">
            <a:extLst>
              <a:ext uri="{FF2B5EF4-FFF2-40B4-BE49-F238E27FC236}">
                <a16:creationId xmlns:a16="http://schemas.microsoft.com/office/drawing/2014/main" id="{5EF2721F-56FB-5685-3F0A-06865DD0B47D}"/>
              </a:ext>
            </a:extLst>
          </p:cNvPr>
          <p:cNvSpPr>
            <a:spLocks noGrp="1"/>
          </p:cNvSpPr>
          <p:nvPr>
            <p:ph idx="1"/>
          </p:nvPr>
        </p:nvSpPr>
        <p:spPr>
          <a:xfrm>
            <a:off x="838200" y="1496291"/>
            <a:ext cx="10515600" cy="5185064"/>
          </a:xfrm>
        </p:spPr>
        <p:txBody>
          <a:bodyPr>
            <a:normAutofit/>
          </a:bodyPr>
          <a:lstStyle/>
          <a:p>
            <a:pPr marL="285750" marR="0" lvl="0" indent="-285750" algn="l" rtl="0">
              <a:lnSpc>
                <a:spcPct val="100000"/>
              </a:lnSpc>
              <a:spcBef>
                <a:spcPts val="500"/>
              </a:spcBef>
              <a:spcAft>
                <a:spcPts val="0"/>
              </a:spcAft>
              <a:buClr>
                <a:srgbClr val="000000"/>
              </a:buClr>
              <a:buSzPct val="100000"/>
              <a:buFont typeface="Arial"/>
              <a:buChar char="•"/>
            </a:pPr>
            <a:r>
              <a:rPr lang="ru-RU" sz="1800" dirty="0">
                <a:sym typeface="Montserrat"/>
              </a:rPr>
              <a:t>(Что ты хотел бы обсудить?)</a:t>
            </a:r>
            <a:endParaRPr lang="ru-RU" sz="1800" dirty="0"/>
          </a:p>
          <a:p>
            <a:pPr marL="285750" marR="0" lvl="0" indent="-285750" algn="l" rtl="0">
              <a:lnSpc>
                <a:spcPct val="100000"/>
              </a:lnSpc>
              <a:spcBef>
                <a:spcPts val="500"/>
              </a:spcBef>
              <a:spcAft>
                <a:spcPts val="0"/>
              </a:spcAft>
              <a:buClr>
                <a:srgbClr val="000000"/>
              </a:buClr>
              <a:buSzPct val="100000"/>
              <a:buFont typeface="Arial"/>
              <a:buChar char="•"/>
            </a:pPr>
            <a:r>
              <a:rPr lang="ru-RU" sz="1800" dirty="0">
                <a:sym typeface="Montserrat"/>
              </a:rPr>
              <a:t>Для </a:t>
            </a:r>
            <a:r>
              <a:rPr lang="ru-RU" sz="1800" b="1" dirty="0">
                <a:sym typeface="Montserrat"/>
              </a:rPr>
              <a:t>разогрева</a:t>
            </a:r>
            <a:r>
              <a:rPr lang="ru-RU" sz="1800" dirty="0">
                <a:sym typeface="Montserrat"/>
              </a:rPr>
              <a:t> можно поговорить о проекте:</a:t>
            </a:r>
          </a:p>
          <a:p>
            <a:pPr marL="742950" lvl="1" indent="-285750">
              <a:lnSpc>
                <a:spcPct val="100000"/>
              </a:lnSpc>
              <a:spcBef>
                <a:spcPts val="0"/>
              </a:spcBef>
              <a:buClr>
                <a:srgbClr val="000000"/>
              </a:buClr>
              <a:buSzPct val="100000"/>
              <a:buFont typeface="Arial"/>
              <a:buChar char="•"/>
            </a:pPr>
            <a:r>
              <a:rPr lang="ru-RU" sz="1600" dirty="0">
                <a:sym typeface="Montserrat"/>
              </a:rPr>
              <a:t>Что было сделано тобой или твоей командой за прошлую неделю или спринт?</a:t>
            </a:r>
            <a:endParaRPr lang="ru-RU" sz="1600" dirty="0"/>
          </a:p>
          <a:p>
            <a:pPr marL="742950" lvl="1" indent="-285750">
              <a:lnSpc>
                <a:spcPct val="100000"/>
              </a:lnSpc>
              <a:spcBef>
                <a:spcPts val="0"/>
              </a:spcBef>
              <a:buClr>
                <a:srgbClr val="000000"/>
              </a:buClr>
              <a:buSzPct val="100000"/>
              <a:buFont typeface="Arial"/>
              <a:buChar char="•"/>
            </a:pPr>
            <a:r>
              <a:rPr lang="ru-RU" sz="1600" dirty="0">
                <a:sym typeface="Montserrat"/>
              </a:rPr>
              <a:t>Как продвигается проект в целом?</a:t>
            </a:r>
            <a:endParaRPr lang="ru-RU" sz="1600" dirty="0"/>
          </a:p>
          <a:p>
            <a:pPr marL="742950" lvl="1" indent="-285750">
              <a:lnSpc>
                <a:spcPct val="100000"/>
              </a:lnSpc>
              <a:spcBef>
                <a:spcPts val="0"/>
              </a:spcBef>
              <a:buClr>
                <a:srgbClr val="000000"/>
              </a:buClr>
              <a:buSzPct val="100000"/>
              <a:buFont typeface="Arial"/>
              <a:buChar char="•"/>
            </a:pPr>
            <a:r>
              <a:rPr lang="ru-RU" sz="1600" dirty="0">
                <a:sym typeface="Montserrat"/>
              </a:rPr>
              <a:t>Какие важные встречи ты провел за последнюю неделю/спринт и с кем?</a:t>
            </a:r>
            <a:endParaRPr lang="ru-RU" sz="1600" dirty="0"/>
          </a:p>
          <a:p>
            <a:pPr marL="742950" lvl="1" indent="-285750">
              <a:lnSpc>
                <a:spcPct val="100000"/>
              </a:lnSpc>
              <a:spcBef>
                <a:spcPts val="0"/>
              </a:spcBef>
              <a:buClr>
                <a:srgbClr val="000000"/>
              </a:buClr>
              <a:buSzPct val="100000"/>
              <a:buFont typeface="Arial"/>
              <a:buChar char="•"/>
            </a:pPr>
            <a:r>
              <a:rPr lang="ru-RU" sz="1600" dirty="0">
                <a:sym typeface="Montserrat"/>
              </a:rPr>
              <a:t>Какие важные решения были приняты за это время?</a:t>
            </a:r>
            <a:endParaRPr lang="ru-RU" sz="1600" dirty="0"/>
          </a:p>
          <a:p>
            <a:pPr marL="285750" marR="0" lvl="0" indent="-285750" algn="l" rtl="0">
              <a:lnSpc>
                <a:spcPct val="100000"/>
              </a:lnSpc>
              <a:spcBef>
                <a:spcPts val="500"/>
              </a:spcBef>
              <a:spcAft>
                <a:spcPts val="0"/>
              </a:spcAft>
              <a:buClr>
                <a:srgbClr val="000000"/>
              </a:buClr>
              <a:buSzPct val="100000"/>
              <a:buFont typeface="Arial"/>
              <a:buChar char="•"/>
            </a:pPr>
            <a:r>
              <a:rPr lang="ru-RU" sz="1800" b="1" dirty="0">
                <a:sym typeface="Montserrat"/>
              </a:rPr>
              <a:t>Что</a:t>
            </a:r>
            <a:r>
              <a:rPr lang="ru-RU" sz="1800" dirty="0">
                <a:sym typeface="Montserrat"/>
              </a:rPr>
              <a:t> у тебя </a:t>
            </a:r>
            <a:r>
              <a:rPr lang="ru-RU" sz="1800" b="1" dirty="0">
                <a:sym typeface="Montserrat"/>
              </a:rPr>
              <a:t>получается</a:t>
            </a:r>
            <a:r>
              <a:rPr lang="ru-RU" sz="1800" dirty="0">
                <a:sym typeface="Montserrat"/>
              </a:rPr>
              <a:t> особенно </a:t>
            </a:r>
            <a:r>
              <a:rPr lang="ru-RU" sz="1800" b="1" dirty="0">
                <a:sym typeface="Montserrat"/>
              </a:rPr>
              <a:t>хорошо</a:t>
            </a:r>
            <a:r>
              <a:rPr lang="ru-RU" sz="1800" dirty="0">
                <a:sym typeface="Montserrat"/>
              </a:rPr>
              <a:t>?</a:t>
            </a:r>
            <a:endParaRPr lang="ru-RU" sz="1800" dirty="0"/>
          </a:p>
          <a:p>
            <a:pPr marL="285750" marR="0" lvl="0" indent="-285750" algn="l" rtl="0">
              <a:lnSpc>
                <a:spcPct val="100000"/>
              </a:lnSpc>
              <a:spcBef>
                <a:spcPts val="500"/>
              </a:spcBef>
              <a:spcAft>
                <a:spcPts val="0"/>
              </a:spcAft>
              <a:buClr>
                <a:srgbClr val="000000"/>
              </a:buClr>
              <a:buSzPct val="100000"/>
              <a:buFont typeface="Arial"/>
              <a:buChar char="•"/>
            </a:pPr>
            <a:r>
              <a:rPr lang="ru-RU" sz="1800" dirty="0">
                <a:sym typeface="Montserrat"/>
              </a:rPr>
              <a:t>С какими </a:t>
            </a:r>
            <a:r>
              <a:rPr lang="ru-RU" sz="1800" b="1" dirty="0">
                <a:sym typeface="Montserrat"/>
              </a:rPr>
              <a:t>трудностями</a:t>
            </a:r>
            <a:r>
              <a:rPr lang="ru-RU" sz="1800" dirty="0">
                <a:sym typeface="Montserrat"/>
              </a:rPr>
              <a:t> ты столкнулся в последнее время?</a:t>
            </a:r>
            <a:endParaRPr lang="ru-RU" sz="1800" dirty="0"/>
          </a:p>
          <a:p>
            <a:pPr marL="285750" marR="0" lvl="0" indent="-285750" algn="l" rtl="0">
              <a:lnSpc>
                <a:spcPct val="100000"/>
              </a:lnSpc>
              <a:spcBef>
                <a:spcPts val="500"/>
              </a:spcBef>
              <a:spcAft>
                <a:spcPts val="0"/>
              </a:spcAft>
              <a:buClr>
                <a:srgbClr val="000000"/>
              </a:buClr>
              <a:buSzPct val="100000"/>
              <a:buFont typeface="Arial"/>
              <a:buChar char="•"/>
            </a:pPr>
            <a:r>
              <a:rPr lang="ru-RU" sz="1800" dirty="0">
                <a:sym typeface="Montserrat"/>
              </a:rPr>
              <a:t>Есть ли какие-то </a:t>
            </a:r>
            <a:r>
              <a:rPr lang="ru-RU" sz="1800" b="1" dirty="0">
                <a:sym typeface="Montserrat"/>
              </a:rPr>
              <a:t>опасения</a:t>
            </a:r>
            <a:r>
              <a:rPr lang="ru-RU" sz="1800" dirty="0">
                <a:sym typeface="Montserrat"/>
              </a:rPr>
              <a:t> или </a:t>
            </a:r>
            <a:r>
              <a:rPr lang="ru-RU" sz="1800" b="1" dirty="0">
                <a:sym typeface="Montserrat"/>
              </a:rPr>
              <a:t>беспокойства</a:t>
            </a:r>
            <a:r>
              <a:rPr lang="ru-RU" sz="1800" dirty="0">
                <a:sym typeface="Montserrat"/>
              </a:rPr>
              <a:t> относительно текущей работы/проектов?</a:t>
            </a:r>
            <a:endParaRPr lang="ru-RU" sz="1800" dirty="0"/>
          </a:p>
          <a:p>
            <a:pPr marL="285750" marR="0" lvl="0" indent="-285750" algn="l" rtl="0">
              <a:lnSpc>
                <a:spcPct val="100000"/>
              </a:lnSpc>
              <a:spcBef>
                <a:spcPts val="500"/>
              </a:spcBef>
              <a:spcAft>
                <a:spcPts val="0"/>
              </a:spcAft>
              <a:buClr>
                <a:srgbClr val="000000"/>
              </a:buClr>
              <a:buSzPct val="100000"/>
              <a:buFont typeface="Arial"/>
              <a:buChar char="•"/>
            </a:pPr>
            <a:r>
              <a:rPr lang="ru-RU" sz="1800" dirty="0">
                <a:sym typeface="Montserrat"/>
              </a:rPr>
              <a:t>В чем </a:t>
            </a:r>
            <a:r>
              <a:rPr lang="ru-RU" sz="1800" b="1" dirty="0">
                <a:sym typeface="Montserrat"/>
              </a:rPr>
              <a:t>необходима</a:t>
            </a:r>
            <a:r>
              <a:rPr lang="ru-RU" sz="1800" dirty="0">
                <a:sym typeface="Montserrat"/>
              </a:rPr>
              <a:t> моя </a:t>
            </a:r>
            <a:r>
              <a:rPr lang="ru-RU" sz="1800" b="1" dirty="0">
                <a:sym typeface="Montserrat"/>
              </a:rPr>
              <a:t>поддержка</a:t>
            </a:r>
            <a:r>
              <a:rPr lang="ru-RU" sz="1800" dirty="0">
                <a:sym typeface="Montserrat"/>
              </a:rPr>
              <a:t>?</a:t>
            </a:r>
            <a:endParaRPr lang="ru-RU" sz="1800" dirty="0"/>
          </a:p>
          <a:p>
            <a:pPr marL="285750" marR="0" lvl="0" indent="-285750" algn="l" rtl="0">
              <a:lnSpc>
                <a:spcPct val="100000"/>
              </a:lnSpc>
              <a:spcBef>
                <a:spcPts val="500"/>
              </a:spcBef>
              <a:spcAft>
                <a:spcPts val="0"/>
              </a:spcAft>
              <a:buClr>
                <a:srgbClr val="000000"/>
              </a:buClr>
              <a:buSzPct val="100000"/>
              <a:buFont typeface="Arial"/>
              <a:buChar char="•"/>
            </a:pPr>
            <a:r>
              <a:rPr lang="ru-RU" sz="1800" dirty="0">
                <a:sym typeface="Montserrat"/>
              </a:rPr>
              <a:t>Какие три основных действия, которые ты </a:t>
            </a:r>
            <a:r>
              <a:rPr lang="ru-RU" sz="1800" b="1" dirty="0">
                <a:sym typeface="Montserrat"/>
              </a:rPr>
              <a:t>собираешься сделать после нашей встречи</a:t>
            </a:r>
            <a:r>
              <a:rPr lang="ru-RU" sz="1800" dirty="0">
                <a:sym typeface="Montserrat"/>
              </a:rPr>
              <a:t> для того, чтобы продвинуть проект дальше?</a:t>
            </a:r>
            <a:endParaRPr lang="ru-RU" sz="1800" dirty="0"/>
          </a:p>
          <a:p>
            <a:pPr marL="285750" marR="0" lvl="0" indent="-285750" algn="l" rtl="0">
              <a:lnSpc>
                <a:spcPct val="100000"/>
              </a:lnSpc>
              <a:spcBef>
                <a:spcPts val="500"/>
              </a:spcBef>
              <a:spcAft>
                <a:spcPts val="0"/>
              </a:spcAft>
              <a:buClr>
                <a:srgbClr val="000000"/>
              </a:buClr>
              <a:buSzPct val="100000"/>
              <a:buFont typeface="Arial"/>
              <a:buChar char="•"/>
            </a:pPr>
            <a:r>
              <a:rPr lang="ru-RU" sz="1800" dirty="0">
                <a:sym typeface="Montserrat"/>
              </a:rPr>
              <a:t>Какие </a:t>
            </a:r>
            <a:r>
              <a:rPr lang="ru-RU" sz="1800" b="1" dirty="0">
                <a:sym typeface="Montserrat"/>
              </a:rPr>
              <a:t>вопросы</a:t>
            </a:r>
            <a:r>
              <a:rPr lang="ru-RU" sz="1800" dirty="0">
                <a:sym typeface="Montserrat"/>
              </a:rPr>
              <a:t> есть </a:t>
            </a:r>
            <a:r>
              <a:rPr lang="ru-RU" sz="1800" b="1" dirty="0">
                <a:sym typeface="Montserrat"/>
              </a:rPr>
              <a:t>ко мне</a:t>
            </a:r>
            <a:r>
              <a:rPr lang="ru-RU" sz="1800" dirty="0">
                <a:sym typeface="Montserrat"/>
              </a:rPr>
              <a:t>?</a:t>
            </a:r>
            <a:endParaRPr lang="ru-RU" sz="1800" dirty="0"/>
          </a:p>
          <a:p>
            <a:pPr marL="285750" marR="0" lvl="0" indent="-285750" algn="l" rtl="0">
              <a:lnSpc>
                <a:spcPct val="100000"/>
              </a:lnSpc>
              <a:spcBef>
                <a:spcPts val="500"/>
              </a:spcBef>
              <a:spcAft>
                <a:spcPts val="0"/>
              </a:spcAft>
              <a:buClr>
                <a:srgbClr val="000000"/>
              </a:buClr>
              <a:buSzPct val="100000"/>
              <a:buFont typeface="Arial"/>
              <a:buChar char="•"/>
            </a:pPr>
            <a:r>
              <a:rPr lang="ru-RU" sz="1800" b="1" dirty="0">
                <a:sym typeface="Montserrat"/>
              </a:rPr>
              <a:t>О чем я тебя не спросил</a:t>
            </a:r>
            <a:r>
              <a:rPr lang="ru-RU" sz="1800" dirty="0">
                <a:sym typeface="Montserrat"/>
              </a:rPr>
              <a:t>, а стоило бы?</a:t>
            </a:r>
            <a:endParaRPr lang="ru-RU" sz="18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4E84F2-30EC-993E-B03F-7792FAB2369D}"/>
              </a:ext>
            </a:extLst>
          </p:cNvPr>
          <p:cNvSpPr>
            <a:spLocks noGrp="1"/>
          </p:cNvSpPr>
          <p:nvPr>
            <p:ph type="title"/>
          </p:nvPr>
        </p:nvSpPr>
        <p:spPr>
          <a:xfrm>
            <a:off x="838200" y="365126"/>
            <a:ext cx="10515600" cy="801066"/>
          </a:xfrm>
        </p:spPr>
        <p:txBody>
          <a:bodyPr/>
          <a:lstStyle/>
          <a:p>
            <a:r>
              <a:rPr lang="ru-RU" dirty="0"/>
              <a:t>«Один на один» с опытным коллегой</a:t>
            </a:r>
          </a:p>
        </p:txBody>
      </p:sp>
      <p:sp>
        <p:nvSpPr>
          <p:cNvPr id="3" name="Объект 2">
            <a:extLst>
              <a:ext uri="{FF2B5EF4-FFF2-40B4-BE49-F238E27FC236}">
                <a16:creationId xmlns:a16="http://schemas.microsoft.com/office/drawing/2014/main" id="{E6DBAA0A-030A-D804-BB0F-697C121E8B19}"/>
              </a:ext>
            </a:extLst>
          </p:cNvPr>
          <p:cNvSpPr>
            <a:spLocks noGrp="1"/>
          </p:cNvSpPr>
          <p:nvPr>
            <p:ph idx="1"/>
          </p:nvPr>
        </p:nvSpPr>
        <p:spPr>
          <a:xfrm>
            <a:off x="838200" y="1444488"/>
            <a:ext cx="10515600" cy="5048386"/>
          </a:xfrm>
        </p:spPr>
        <p:txBody>
          <a:bodyPr>
            <a:normAutofit fontScale="77500" lnSpcReduction="20000"/>
          </a:bodyPr>
          <a:lstStyle/>
          <a:p>
            <a:pPr>
              <a:lnSpc>
                <a:spcPct val="120000"/>
              </a:lnSpc>
              <a:spcBef>
                <a:spcPts val="700"/>
              </a:spcBef>
            </a:pPr>
            <a:r>
              <a:rPr lang="ru-RU" dirty="0"/>
              <a:t>Как твое </a:t>
            </a:r>
            <a:r>
              <a:rPr lang="ru-RU" b="1" dirty="0"/>
              <a:t>ресурсное состояние </a:t>
            </a:r>
            <a:r>
              <a:rPr lang="ru-RU" dirty="0"/>
              <a:t>в последнее время? </a:t>
            </a:r>
          </a:p>
          <a:p>
            <a:pPr>
              <a:lnSpc>
                <a:spcPct val="120000"/>
              </a:lnSpc>
              <a:spcBef>
                <a:spcPts val="700"/>
              </a:spcBef>
            </a:pPr>
            <a:r>
              <a:rPr lang="ru-RU" dirty="0"/>
              <a:t>Какие </a:t>
            </a:r>
            <a:r>
              <a:rPr lang="ru-RU" b="1" dirty="0"/>
              <a:t>действия</a:t>
            </a:r>
            <a:r>
              <a:rPr lang="ru-RU" dirty="0"/>
              <a:t> с моей стороны могут </a:t>
            </a:r>
            <a:r>
              <a:rPr lang="ru-RU" b="1" dirty="0"/>
              <a:t>помочь</a:t>
            </a:r>
            <a:r>
              <a:rPr lang="ru-RU" dirty="0"/>
              <a:t> тебе сохранять </a:t>
            </a:r>
            <a:r>
              <a:rPr lang="ru-RU" b="1" dirty="0"/>
              <a:t>производительность</a:t>
            </a:r>
            <a:r>
              <a:rPr lang="ru-RU" dirty="0"/>
              <a:t>?</a:t>
            </a:r>
          </a:p>
          <a:p>
            <a:pPr>
              <a:lnSpc>
                <a:spcPct val="120000"/>
              </a:lnSpc>
              <a:spcBef>
                <a:spcPts val="700"/>
              </a:spcBef>
            </a:pPr>
            <a:r>
              <a:rPr lang="ru-RU" dirty="0"/>
              <a:t>Как ты думаешь, </a:t>
            </a:r>
            <a:r>
              <a:rPr lang="ru-RU" b="1" dirty="0"/>
              <a:t>кому</a:t>
            </a:r>
            <a:r>
              <a:rPr lang="ru-RU" dirty="0"/>
              <a:t> </a:t>
            </a:r>
            <a:r>
              <a:rPr lang="ru-RU" b="1" dirty="0"/>
              <a:t>из</a:t>
            </a:r>
            <a:r>
              <a:rPr lang="ru-RU" dirty="0"/>
              <a:t> наших </a:t>
            </a:r>
            <a:r>
              <a:rPr lang="ru-RU" b="1" dirty="0"/>
              <a:t>коллег</a:t>
            </a:r>
            <a:r>
              <a:rPr lang="ru-RU" dirty="0"/>
              <a:t> сейчас </a:t>
            </a:r>
            <a:r>
              <a:rPr lang="ru-RU" b="1" dirty="0"/>
              <a:t>нужна</a:t>
            </a:r>
            <a:r>
              <a:rPr lang="ru-RU" dirty="0"/>
              <a:t> моя </a:t>
            </a:r>
            <a:r>
              <a:rPr lang="ru-RU" b="1" dirty="0"/>
              <a:t>поддержка</a:t>
            </a:r>
            <a:r>
              <a:rPr lang="ru-RU" dirty="0"/>
              <a:t> или наставничество?</a:t>
            </a:r>
          </a:p>
          <a:p>
            <a:pPr>
              <a:lnSpc>
                <a:spcPct val="120000"/>
              </a:lnSpc>
              <a:spcBef>
                <a:spcPts val="700"/>
              </a:spcBef>
            </a:pPr>
            <a:r>
              <a:rPr lang="ru-RU" b="1" dirty="0"/>
              <a:t>Почему</a:t>
            </a:r>
            <a:r>
              <a:rPr lang="ru-RU" dirty="0"/>
              <a:t> ты так думаешь?</a:t>
            </a:r>
          </a:p>
          <a:p>
            <a:pPr>
              <a:lnSpc>
                <a:spcPct val="120000"/>
              </a:lnSpc>
              <a:spcBef>
                <a:spcPts val="700"/>
              </a:spcBef>
            </a:pPr>
            <a:r>
              <a:rPr lang="ru-RU" dirty="0"/>
              <a:t>В чем заключается </a:t>
            </a:r>
            <a:r>
              <a:rPr lang="ru-RU" b="1" dirty="0"/>
              <a:t>основная проблема</a:t>
            </a:r>
            <a:r>
              <a:rPr lang="ru-RU" dirty="0"/>
              <a:t> нашей </a:t>
            </a:r>
            <a:r>
              <a:rPr lang="ru-RU" b="1" dirty="0"/>
              <a:t>команды</a:t>
            </a:r>
            <a:r>
              <a:rPr lang="ru-RU" dirty="0"/>
              <a:t> / </a:t>
            </a:r>
            <a:r>
              <a:rPr lang="ru-RU" b="1" dirty="0"/>
              <a:t>организации</a:t>
            </a:r>
            <a:r>
              <a:rPr lang="ru-RU" dirty="0"/>
              <a:t> на данный момент?</a:t>
            </a:r>
          </a:p>
          <a:p>
            <a:pPr>
              <a:lnSpc>
                <a:spcPct val="120000"/>
              </a:lnSpc>
              <a:spcBef>
                <a:spcPts val="700"/>
              </a:spcBef>
            </a:pPr>
            <a:r>
              <a:rPr lang="ru-RU" dirty="0"/>
              <a:t>Будь ты на моем месте, </a:t>
            </a:r>
            <a:r>
              <a:rPr lang="ru-RU" b="1" dirty="0"/>
              <a:t>что бы ты изменил в работе</a:t>
            </a:r>
            <a:r>
              <a:rPr lang="ru-RU" dirty="0"/>
              <a:t> нашей команды в этот период?</a:t>
            </a:r>
          </a:p>
          <a:p>
            <a:pPr>
              <a:lnSpc>
                <a:spcPct val="120000"/>
              </a:lnSpc>
              <a:spcBef>
                <a:spcPts val="700"/>
              </a:spcBef>
            </a:pPr>
            <a:r>
              <a:rPr lang="ru-RU" dirty="0"/>
              <a:t>Какие потенциальные </a:t>
            </a:r>
            <a:r>
              <a:rPr lang="ru-RU" b="1" dirty="0"/>
              <a:t>возможности</a:t>
            </a:r>
            <a:r>
              <a:rPr lang="ru-RU" dirty="0"/>
              <a:t> мы </a:t>
            </a:r>
            <a:r>
              <a:rPr lang="ru-RU" b="1" dirty="0"/>
              <a:t>упускаем</a:t>
            </a:r>
            <a:r>
              <a:rPr lang="ru-RU" dirty="0"/>
              <a:t> на данный момент как команда?</a:t>
            </a:r>
          </a:p>
          <a:p>
            <a:pPr>
              <a:lnSpc>
                <a:spcPct val="120000"/>
              </a:lnSpc>
              <a:spcBef>
                <a:spcPts val="700"/>
              </a:spcBef>
            </a:pPr>
            <a:r>
              <a:rPr lang="ru-RU" b="1" dirty="0"/>
              <a:t>О чем я</a:t>
            </a:r>
            <a:r>
              <a:rPr lang="ru-RU" dirty="0"/>
              <a:t> как менеджер / тимлид тебя </a:t>
            </a:r>
            <a:r>
              <a:rPr lang="ru-RU" b="1" dirty="0"/>
              <a:t>не спросил, а стоило бы</a:t>
            </a:r>
            <a:r>
              <a:rPr lang="ru-RU" dirty="0"/>
              <a:t>?</a:t>
            </a:r>
          </a:p>
        </p:txBody>
      </p:sp>
    </p:spTree>
    <p:extLst>
      <p:ext uri="{BB962C8B-B14F-4D97-AF65-F5344CB8AC3E}">
        <p14:creationId xmlns:p14="http://schemas.microsoft.com/office/powerpoint/2010/main" val="16420933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graphicFrame>
        <p:nvGraphicFramePr>
          <p:cNvPr id="573" name="Google Shape;573;p48"/>
          <p:cNvGraphicFramePr/>
          <p:nvPr>
            <p:extLst>
              <p:ext uri="{D42A27DB-BD31-4B8C-83A1-F6EECF244321}">
                <p14:modId xmlns:p14="http://schemas.microsoft.com/office/powerpoint/2010/main" val="1167113827"/>
              </p:ext>
            </p:extLst>
          </p:nvPr>
        </p:nvGraphicFramePr>
        <p:xfrm>
          <a:off x="0" y="748170"/>
          <a:ext cx="12192000" cy="6123962"/>
        </p:xfrm>
        <a:graphic>
          <a:graphicData uri="http://schemas.openxmlformats.org/drawingml/2006/table">
            <a:tbl>
              <a:tblPr firstRow="1" bandRow="1">
                <a:noFill/>
              </a:tblPr>
              <a:tblGrid>
                <a:gridCol w="1585725">
                  <a:extLst>
                    <a:ext uri="{9D8B030D-6E8A-4147-A177-3AD203B41FA5}">
                      <a16:colId xmlns:a16="http://schemas.microsoft.com/office/drawing/2014/main" val="20000"/>
                    </a:ext>
                  </a:extLst>
                </a:gridCol>
                <a:gridCol w="1679975">
                  <a:extLst>
                    <a:ext uri="{9D8B030D-6E8A-4147-A177-3AD203B41FA5}">
                      <a16:colId xmlns:a16="http://schemas.microsoft.com/office/drawing/2014/main" val="20001"/>
                    </a:ext>
                  </a:extLst>
                </a:gridCol>
                <a:gridCol w="2649900">
                  <a:extLst>
                    <a:ext uri="{9D8B030D-6E8A-4147-A177-3AD203B41FA5}">
                      <a16:colId xmlns:a16="http://schemas.microsoft.com/office/drawing/2014/main" val="20002"/>
                    </a:ext>
                  </a:extLst>
                </a:gridCol>
                <a:gridCol w="2603250">
                  <a:extLst>
                    <a:ext uri="{9D8B030D-6E8A-4147-A177-3AD203B41FA5}">
                      <a16:colId xmlns:a16="http://schemas.microsoft.com/office/drawing/2014/main" val="20003"/>
                    </a:ext>
                  </a:extLst>
                </a:gridCol>
                <a:gridCol w="3673150">
                  <a:extLst>
                    <a:ext uri="{9D8B030D-6E8A-4147-A177-3AD203B41FA5}">
                      <a16:colId xmlns:a16="http://schemas.microsoft.com/office/drawing/2014/main" val="20004"/>
                    </a:ext>
                  </a:extLst>
                </a:gridCol>
              </a:tblGrid>
              <a:tr h="351759">
                <a:tc>
                  <a:txBody>
                    <a:bodyPr/>
                    <a:lstStyle/>
                    <a:p>
                      <a:pPr marL="0" marR="0" lvl="0" indent="0" algn="ctr" rtl="0">
                        <a:lnSpc>
                          <a:spcPct val="100000"/>
                        </a:lnSpc>
                        <a:spcBef>
                          <a:spcPts val="0"/>
                        </a:spcBef>
                        <a:spcAft>
                          <a:spcPts val="0"/>
                        </a:spcAft>
                        <a:buNone/>
                      </a:pPr>
                      <a:r>
                        <a:rPr lang="ru-RU" sz="1400" b="1" u="none" strike="noStrike" cap="none" dirty="0">
                          <a:solidFill>
                            <a:schemeClr val="bg1"/>
                          </a:solidFill>
                          <a:latin typeface="Montserrat"/>
                          <a:ea typeface="Montserrat"/>
                          <a:cs typeface="Montserrat"/>
                          <a:sym typeface="Montserrat"/>
                        </a:rPr>
                        <a:t>СИТУАЦИИ</a:t>
                      </a:r>
                      <a:endParaRPr sz="1400" b="1" u="none" strike="noStrike" cap="none" dirty="0">
                        <a:solidFill>
                          <a:schemeClr val="bg1"/>
                        </a:solidFill>
                        <a:latin typeface="Montserrat"/>
                        <a:ea typeface="Montserrat"/>
                        <a:cs typeface="Montserrat"/>
                        <a:sym typeface="Montserrat"/>
                      </a:endParaRPr>
                    </a:p>
                  </a:txBody>
                  <a:tcPr marL="91450" marR="91450" marT="45725" marB="45725">
                    <a:gradFill>
                      <a:gsLst>
                        <a:gs pos="0">
                          <a:srgbClr val="003D5D"/>
                        </a:gs>
                        <a:gs pos="100000">
                          <a:srgbClr val="0075B0"/>
                        </a:gs>
                      </a:gsLst>
                      <a:lin ang="2700000" scaled="0"/>
                    </a:gradFill>
                  </a:tcPr>
                </a:tc>
                <a:tc>
                  <a:txBody>
                    <a:bodyPr/>
                    <a:lstStyle/>
                    <a:p>
                      <a:pPr marL="0" marR="0" lvl="0" indent="0" algn="ctr" rtl="0">
                        <a:lnSpc>
                          <a:spcPct val="100000"/>
                        </a:lnSpc>
                        <a:spcBef>
                          <a:spcPts val="0"/>
                        </a:spcBef>
                        <a:spcAft>
                          <a:spcPts val="0"/>
                        </a:spcAft>
                        <a:buNone/>
                      </a:pPr>
                      <a:r>
                        <a:rPr lang="ru-RU" sz="1400" b="1" u="none" strike="noStrike" cap="none" dirty="0">
                          <a:solidFill>
                            <a:schemeClr val="bg1"/>
                          </a:solidFill>
                          <a:latin typeface="Montserrat"/>
                          <a:ea typeface="Montserrat"/>
                          <a:cs typeface="Montserrat"/>
                          <a:sym typeface="Montserrat"/>
                        </a:rPr>
                        <a:t>ПРИЧИНЫ</a:t>
                      </a:r>
                      <a:endParaRPr sz="1400" b="1" u="none" strike="noStrike" cap="none" dirty="0">
                        <a:solidFill>
                          <a:schemeClr val="bg1"/>
                        </a:solidFill>
                        <a:latin typeface="Montserrat"/>
                        <a:ea typeface="Montserrat"/>
                        <a:cs typeface="Montserrat"/>
                        <a:sym typeface="Montserrat"/>
                      </a:endParaRPr>
                    </a:p>
                  </a:txBody>
                  <a:tcPr marL="91450" marR="91450" marT="45725" marB="45725">
                    <a:gradFill>
                      <a:gsLst>
                        <a:gs pos="0">
                          <a:srgbClr val="003D5D"/>
                        </a:gs>
                        <a:gs pos="100000">
                          <a:srgbClr val="0075B0"/>
                        </a:gs>
                      </a:gsLst>
                      <a:lin ang="2700000" scaled="0"/>
                    </a:gradFill>
                  </a:tcPr>
                </a:tc>
                <a:tc>
                  <a:txBody>
                    <a:bodyPr/>
                    <a:lstStyle/>
                    <a:p>
                      <a:pPr marL="0" marR="0" lvl="0" indent="0" algn="ctr" rtl="0">
                        <a:lnSpc>
                          <a:spcPct val="100000"/>
                        </a:lnSpc>
                        <a:spcBef>
                          <a:spcPts val="0"/>
                        </a:spcBef>
                        <a:spcAft>
                          <a:spcPts val="0"/>
                        </a:spcAft>
                        <a:buNone/>
                      </a:pPr>
                      <a:r>
                        <a:rPr lang="ru-RU" sz="1400" b="1" u="none" strike="noStrike" cap="none" dirty="0">
                          <a:solidFill>
                            <a:schemeClr val="bg1"/>
                          </a:solidFill>
                          <a:latin typeface="Montserrat"/>
                          <a:ea typeface="Montserrat"/>
                          <a:cs typeface="Montserrat"/>
                          <a:sym typeface="Montserrat"/>
                        </a:rPr>
                        <a:t>НА 1:1</a:t>
                      </a:r>
                      <a:endParaRPr sz="1400" b="1" u="none" strike="noStrike" cap="none" dirty="0">
                        <a:solidFill>
                          <a:schemeClr val="bg1"/>
                        </a:solidFill>
                        <a:latin typeface="Montserrat"/>
                        <a:ea typeface="Montserrat"/>
                        <a:cs typeface="Montserrat"/>
                        <a:sym typeface="Montserrat"/>
                      </a:endParaRPr>
                    </a:p>
                  </a:txBody>
                  <a:tcPr marL="91450" marR="91450" marT="45725" marB="45725">
                    <a:gradFill>
                      <a:gsLst>
                        <a:gs pos="0">
                          <a:srgbClr val="003D5D"/>
                        </a:gs>
                        <a:gs pos="100000">
                          <a:srgbClr val="0075B0"/>
                        </a:gs>
                      </a:gsLst>
                      <a:lin ang="2700000" scaled="0"/>
                    </a:gradFill>
                  </a:tcPr>
                </a:tc>
                <a:tc>
                  <a:txBody>
                    <a:bodyPr/>
                    <a:lstStyle/>
                    <a:p>
                      <a:pPr marL="0" marR="0" lvl="0" indent="0" algn="ctr" rtl="0">
                        <a:lnSpc>
                          <a:spcPct val="100000"/>
                        </a:lnSpc>
                        <a:spcBef>
                          <a:spcPts val="0"/>
                        </a:spcBef>
                        <a:spcAft>
                          <a:spcPts val="0"/>
                        </a:spcAft>
                        <a:buNone/>
                      </a:pPr>
                      <a:r>
                        <a:rPr lang="ru-RU" sz="1400" b="1" u="none" strike="noStrike" cap="none" dirty="0">
                          <a:solidFill>
                            <a:schemeClr val="bg1"/>
                          </a:solidFill>
                          <a:latin typeface="Montserrat"/>
                          <a:ea typeface="Montserrat"/>
                          <a:cs typeface="Montserrat"/>
                          <a:sym typeface="Montserrat"/>
                        </a:rPr>
                        <a:t>ПРЕДЛОЖИТЬ</a:t>
                      </a:r>
                      <a:endParaRPr sz="1400" b="1" u="none" strike="noStrike" cap="none" dirty="0">
                        <a:solidFill>
                          <a:schemeClr val="bg1"/>
                        </a:solidFill>
                        <a:latin typeface="Montserrat"/>
                        <a:ea typeface="Montserrat"/>
                        <a:cs typeface="Montserrat"/>
                        <a:sym typeface="Montserrat"/>
                      </a:endParaRPr>
                    </a:p>
                  </a:txBody>
                  <a:tcPr marL="91450" marR="91450" marT="45725" marB="45725">
                    <a:gradFill>
                      <a:gsLst>
                        <a:gs pos="0">
                          <a:srgbClr val="003D5D"/>
                        </a:gs>
                        <a:gs pos="100000">
                          <a:srgbClr val="0075B0"/>
                        </a:gs>
                      </a:gsLst>
                      <a:lin ang="2700000" scaled="0"/>
                    </a:gradFill>
                  </a:tcPr>
                </a:tc>
                <a:tc>
                  <a:txBody>
                    <a:bodyPr/>
                    <a:lstStyle/>
                    <a:p>
                      <a:pPr marL="0" marR="0" lvl="0" indent="0" algn="ctr" rtl="0">
                        <a:lnSpc>
                          <a:spcPct val="100000"/>
                        </a:lnSpc>
                        <a:spcBef>
                          <a:spcPts val="0"/>
                        </a:spcBef>
                        <a:spcAft>
                          <a:spcPts val="0"/>
                        </a:spcAft>
                        <a:buNone/>
                      </a:pPr>
                      <a:r>
                        <a:rPr lang="ru-RU" sz="1400" b="1" u="none" strike="noStrike" cap="none" dirty="0">
                          <a:solidFill>
                            <a:schemeClr val="bg1"/>
                          </a:solidFill>
                          <a:latin typeface="Montserrat"/>
                          <a:ea typeface="Montserrat"/>
                          <a:cs typeface="Montserrat"/>
                          <a:sym typeface="Montserrat"/>
                        </a:rPr>
                        <a:t>ДЕЙСТВОВАТЬ</a:t>
                      </a:r>
                      <a:endParaRPr sz="1400" b="1" u="none" strike="noStrike" cap="none" dirty="0">
                        <a:solidFill>
                          <a:schemeClr val="bg1"/>
                        </a:solidFill>
                        <a:latin typeface="Montserrat"/>
                        <a:ea typeface="Montserrat"/>
                        <a:cs typeface="Montserrat"/>
                        <a:sym typeface="Montserrat"/>
                      </a:endParaRPr>
                    </a:p>
                  </a:txBody>
                  <a:tcPr marL="91450" marR="91450" marT="45725" marB="45725">
                    <a:gradFill>
                      <a:gsLst>
                        <a:gs pos="0">
                          <a:srgbClr val="003D5D"/>
                        </a:gs>
                        <a:gs pos="100000">
                          <a:srgbClr val="0075B0"/>
                        </a:gs>
                      </a:gsLst>
                      <a:lin ang="2700000" scaled="0"/>
                    </a:gradFill>
                  </a:tcPr>
                </a:tc>
                <a:extLst>
                  <a:ext uri="{0D108BD9-81ED-4DB2-BD59-A6C34878D82A}">
                    <a16:rowId xmlns:a16="http://schemas.microsoft.com/office/drawing/2014/main" val="10000"/>
                  </a:ext>
                </a:extLst>
              </a:tr>
              <a:tr h="1083650">
                <a:tc>
                  <a:txBody>
                    <a:bodyPr/>
                    <a:lstStyle/>
                    <a:p>
                      <a:pPr marL="0" marR="0" lvl="0" indent="0" algn="l" rtl="0">
                        <a:lnSpc>
                          <a:spcPct val="100000"/>
                        </a:lnSpc>
                        <a:spcBef>
                          <a:spcPts val="0"/>
                        </a:spcBef>
                        <a:spcAft>
                          <a:spcPts val="0"/>
                        </a:spcAft>
                        <a:buNone/>
                      </a:pPr>
                      <a:r>
                        <a:rPr lang="ru-RU" sz="1200" b="1" u="none" strike="noStrike" cap="none">
                          <a:latin typeface="Montserrat"/>
                          <a:ea typeface="Montserrat"/>
                          <a:cs typeface="Montserrat"/>
                          <a:sym typeface="Montserrat"/>
                        </a:rPr>
                        <a:t>ТРУДНОСТИ С ВЫПОЛНЕНИЕМ ЗАДАЧ</a:t>
                      </a:r>
                      <a:endParaRPr sz="1200" b="1" u="none" strike="noStrike" cap="none">
                        <a:latin typeface="Montserrat"/>
                        <a:ea typeface="Montserrat"/>
                        <a:cs typeface="Montserrat"/>
                        <a:sym typeface="Montserrat"/>
                      </a:endParaRPr>
                    </a:p>
                  </a:txBody>
                  <a:tcPr marL="91450" marR="91450" marT="45725" marB="45725"/>
                </a:tc>
                <a:tc>
                  <a:txBody>
                    <a:bodyPr/>
                    <a:lstStyle/>
                    <a:p>
                      <a:pPr marL="0" marR="0" lvl="0" indent="0" algn="l" rtl="0">
                        <a:lnSpc>
                          <a:spcPct val="100000"/>
                        </a:lnSpc>
                        <a:spcBef>
                          <a:spcPts val="0"/>
                        </a:spcBef>
                        <a:spcAft>
                          <a:spcPts val="0"/>
                        </a:spcAft>
                        <a:buNone/>
                      </a:pPr>
                      <a:r>
                        <a:rPr lang="ru-RU" sz="1600" dirty="0">
                          <a:sym typeface="Montserrat"/>
                        </a:rPr>
                        <a:t>Не понимает</a:t>
                      </a:r>
                      <a:endParaRPr sz="1600" dirty="0"/>
                    </a:p>
                    <a:p>
                      <a:pPr marL="0" marR="0" lvl="0" indent="0" algn="l" rtl="0">
                        <a:lnSpc>
                          <a:spcPct val="100000"/>
                        </a:lnSpc>
                        <a:spcBef>
                          <a:spcPts val="0"/>
                        </a:spcBef>
                        <a:spcAft>
                          <a:spcPts val="0"/>
                        </a:spcAft>
                        <a:buNone/>
                      </a:pPr>
                      <a:r>
                        <a:rPr lang="ru-RU" sz="1600" dirty="0">
                          <a:sym typeface="Montserrat"/>
                        </a:rPr>
                        <a:t>Не умеет</a:t>
                      </a:r>
                      <a:endParaRPr sz="1600" dirty="0"/>
                    </a:p>
                    <a:p>
                      <a:pPr marL="0" marR="0" lvl="0" indent="0" algn="l" rtl="0">
                        <a:lnSpc>
                          <a:spcPct val="100000"/>
                        </a:lnSpc>
                        <a:spcBef>
                          <a:spcPts val="0"/>
                        </a:spcBef>
                        <a:spcAft>
                          <a:spcPts val="0"/>
                        </a:spcAft>
                        <a:buNone/>
                      </a:pPr>
                      <a:r>
                        <a:rPr lang="ru-RU" sz="1600" dirty="0">
                          <a:sym typeface="Montserrat"/>
                        </a:rPr>
                        <a:t>Не может</a:t>
                      </a:r>
                      <a:endParaRPr sz="1600" dirty="0">
                        <a:sym typeface="Montserrat"/>
                      </a:endParaRPr>
                    </a:p>
                  </a:txBody>
                  <a:tcPr marL="91450" marR="91450" marT="45725" marB="45725"/>
                </a:tc>
                <a:tc>
                  <a:txBody>
                    <a:bodyPr/>
                    <a:lstStyle/>
                    <a:p>
                      <a:pPr marL="0" marR="0" lvl="0" indent="0" algn="l" rtl="0">
                        <a:lnSpc>
                          <a:spcPct val="80000"/>
                        </a:lnSpc>
                        <a:spcBef>
                          <a:spcPts val="0"/>
                        </a:spcBef>
                        <a:spcAft>
                          <a:spcPts val="0"/>
                        </a:spcAft>
                        <a:buNone/>
                      </a:pPr>
                      <a:r>
                        <a:rPr lang="ru-RU" sz="1600" dirty="0">
                          <a:sym typeface="Montserrat"/>
                        </a:rPr>
                        <a:t>Выявить </a:t>
                      </a:r>
                      <a:r>
                        <a:rPr lang="ru-RU" sz="1600" b="1" dirty="0">
                          <a:sym typeface="Montserrat"/>
                        </a:rPr>
                        <a:t>причины</a:t>
                      </a:r>
                      <a:endParaRPr sz="1600" b="1" dirty="0"/>
                    </a:p>
                    <a:p>
                      <a:pPr marL="0" marR="0" lvl="0" indent="0" algn="l" rtl="0">
                        <a:lnSpc>
                          <a:spcPct val="80000"/>
                        </a:lnSpc>
                        <a:spcBef>
                          <a:spcPts val="0"/>
                        </a:spcBef>
                        <a:spcAft>
                          <a:spcPts val="0"/>
                        </a:spcAft>
                        <a:buNone/>
                      </a:pPr>
                      <a:r>
                        <a:rPr lang="ru-RU" sz="1600" dirty="0">
                          <a:sym typeface="Montserrat"/>
                        </a:rPr>
                        <a:t>Понять, каких </a:t>
                      </a:r>
                      <a:r>
                        <a:rPr lang="ru-RU" sz="1600" b="1" dirty="0">
                          <a:sym typeface="Montserrat"/>
                        </a:rPr>
                        <a:t>ресурсов</a:t>
                      </a:r>
                      <a:r>
                        <a:rPr lang="ru-RU" sz="1600" dirty="0">
                          <a:sym typeface="Montserrat"/>
                        </a:rPr>
                        <a:t>, умений, помощи </a:t>
                      </a:r>
                      <a:r>
                        <a:rPr lang="ru-RU" sz="1600" b="1" dirty="0">
                          <a:sym typeface="Montserrat"/>
                        </a:rPr>
                        <a:t>не хватает</a:t>
                      </a:r>
                      <a:endParaRPr sz="1600" b="1" dirty="0"/>
                    </a:p>
                    <a:p>
                      <a:pPr marL="0" marR="0" lvl="0" indent="0" algn="l" rtl="0">
                        <a:lnSpc>
                          <a:spcPct val="80000"/>
                        </a:lnSpc>
                        <a:spcBef>
                          <a:spcPts val="0"/>
                        </a:spcBef>
                        <a:spcAft>
                          <a:spcPts val="0"/>
                        </a:spcAft>
                        <a:buNone/>
                      </a:pPr>
                      <a:r>
                        <a:rPr lang="ru-RU" sz="1600" dirty="0">
                          <a:sym typeface="Montserrat"/>
                        </a:rPr>
                        <a:t>«Как сам(-а) думаешь решать ситуацию?»</a:t>
                      </a:r>
                      <a:endParaRPr sz="1600" dirty="0">
                        <a:sym typeface="Montserrat"/>
                      </a:endParaRPr>
                    </a:p>
                  </a:txBody>
                  <a:tcPr marL="91450" marR="91450" marT="45725" marB="45725"/>
                </a:tc>
                <a:tc>
                  <a:txBody>
                    <a:bodyPr/>
                    <a:lstStyle/>
                    <a:p>
                      <a:pPr marL="0" marR="0" lvl="0" indent="0" algn="l" rtl="0">
                        <a:lnSpc>
                          <a:spcPct val="80000"/>
                        </a:lnSpc>
                        <a:spcBef>
                          <a:spcPts val="0"/>
                        </a:spcBef>
                        <a:spcAft>
                          <a:spcPts val="0"/>
                        </a:spcAft>
                        <a:buNone/>
                      </a:pPr>
                      <a:r>
                        <a:rPr lang="ru-RU" sz="1600" b="1" dirty="0">
                          <a:sym typeface="Montserrat"/>
                        </a:rPr>
                        <a:t>Менторство</a:t>
                      </a:r>
                      <a:r>
                        <a:rPr lang="ru-RU" sz="1600" dirty="0">
                          <a:sym typeface="Montserrat"/>
                        </a:rPr>
                        <a:t> и другие способы получить умения</a:t>
                      </a:r>
                      <a:endParaRPr sz="1600" dirty="0"/>
                    </a:p>
                    <a:p>
                      <a:pPr marL="0" marR="0" lvl="0" indent="0" algn="l" rtl="0">
                        <a:lnSpc>
                          <a:spcPct val="80000"/>
                        </a:lnSpc>
                        <a:spcBef>
                          <a:spcPts val="0"/>
                        </a:spcBef>
                        <a:spcAft>
                          <a:spcPts val="0"/>
                        </a:spcAft>
                        <a:buNone/>
                      </a:pPr>
                      <a:r>
                        <a:rPr lang="ru-RU" sz="1600" b="1" dirty="0">
                          <a:sym typeface="Montserrat"/>
                        </a:rPr>
                        <a:t>Помочь</a:t>
                      </a:r>
                      <a:r>
                        <a:rPr lang="ru-RU" sz="1600" dirty="0">
                          <a:sym typeface="Montserrat"/>
                        </a:rPr>
                        <a:t> с частью </a:t>
                      </a:r>
                      <a:r>
                        <a:rPr lang="ru-RU" sz="1600" b="1" dirty="0">
                          <a:sym typeface="Montserrat"/>
                        </a:rPr>
                        <a:t>работы</a:t>
                      </a:r>
                      <a:endParaRPr sz="1600" b="1" dirty="0"/>
                    </a:p>
                    <a:p>
                      <a:pPr marL="0" marR="0" lvl="0" indent="0" algn="l" rtl="0">
                        <a:lnSpc>
                          <a:spcPct val="80000"/>
                        </a:lnSpc>
                        <a:spcBef>
                          <a:spcPts val="0"/>
                        </a:spcBef>
                        <a:spcAft>
                          <a:spcPts val="0"/>
                        </a:spcAft>
                        <a:buNone/>
                      </a:pPr>
                      <a:r>
                        <a:rPr lang="ru-RU" sz="1600" b="1" dirty="0">
                          <a:sym typeface="Montserrat"/>
                        </a:rPr>
                        <a:t>Упростить</a:t>
                      </a:r>
                      <a:r>
                        <a:rPr lang="ru-RU" sz="1600" dirty="0">
                          <a:sym typeface="Montserrat"/>
                        </a:rPr>
                        <a:t> задачу</a:t>
                      </a:r>
                      <a:endParaRPr sz="1600" dirty="0"/>
                    </a:p>
                  </a:txBody>
                  <a:tcPr marL="91450" marR="91450" marT="45725" marB="45725"/>
                </a:tc>
                <a:tc>
                  <a:txBody>
                    <a:bodyPr/>
                    <a:lstStyle/>
                    <a:p>
                      <a:pPr marL="0" marR="0" lvl="0" indent="0" algn="l" rtl="0">
                        <a:lnSpc>
                          <a:spcPct val="80000"/>
                        </a:lnSpc>
                        <a:spcBef>
                          <a:spcPts val="0"/>
                        </a:spcBef>
                        <a:spcAft>
                          <a:spcPts val="0"/>
                        </a:spcAft>
                        <a:buNone/>
                      </a:pPr>
                      <a:r>
                        <a:rPr lang="ru-RU" sz="1600" b="1" dirty="0">
                          <a:sym typeface="Montserrat"/>
                        </a:rPr>
                        <a:t>Обновить</a:t>
                      </a:r>
                      <a:r>
                        <a:rPr lang="ru-RU" sz="1600" dirty="0">
                          <a:sym typeface="Montserrat"/>
                        </a:rPr>
                        <a:t> вид контроля</a:t>
                      </a:r>
                      <a:endParaRPr sz="1600" dirty="0"/>
                    </a:p>
                    <a:p>
                      <a:pPr marL="0" marR="0" lvl="0" indent="0" algn="l" rtl="0">
                        <a:lnSpc>
                          <a:spcPct val="80000"/>
                        </a:lnSpc>
                        <a:spcBef>
                          <a:spcPts val="0"/>
                        </a:spcBef>
                        <a:spcAft>
                          <a:spcPts val="0"/>
                        </a:spcAft>
                        <a:buNone/>
                      </a:pPr>
                      <a:r>
                        <a:rPr lang="ru-RU" sz="1600" dirty="0">
                          <a:sym typeface="Montserrat"/>
                        </a:rPr>
                        <a:t>Больше </a:t>
                      </a:r>
                      <a:r>
                        <a:rPr lang="ru-RU" sz="1600" b="1" dirty="0">
                          <a:sym typeface="Montserrat"/>
                        </a:rPr>
                        <a:t>ОС</a:t>
                      </a:r>
                      <a:endParaRPr sz="1600" b="1" dirty="0"/>
                    </a:p>
                    <a:p>
                      <a:pPr marL="0" marR="0" lvl="0" indent="0" algn="l" rtl="0">
                        <a:lnSpc>
                          <a:spcPct val="80000"/>
                        </a:lnSpc>
                        <a:spcBef>
                          <a:spcPts val="0"/>
                        </a:spcBef>
                        <a:spcAft>
                          <a:spcPts val="0"/>
                        </a:spcAft>
                        <a:buNone/>
                      </a:pPr>
                      <a:r>
                        <a:rPr lang="ru-RU" sz="1600" dirty="0">
                          <a:sym typeface="Montserrat"/>
                        </a:rPr>
                        <a:t>Выделить </a:t>
                      </a:r>
                      <a:r>
                        <a:rPr lang="ru-RU" sz="1600" b="1" dirty="0">
                          <a:sym typeface="Montserrat"/>
                        </a:rPr>
                        <a:t>ресурсы</a:t>
                      </a:r>
                      <a:endParaRPr sz="1600" b="1" dirty="0"/>
                    </a:p>
                  </a:txBody>
                  <a:tcPr marL="91450" marR="91450" marT="45725" marB="45725"/>
                </a:tc>
                <a:extLst>
                  <a:ext uri="{0D108BD9-81ED-4DB2-BD59-A6C34878D82A}">
                    <a16:rowId xmlns:a16="http://schemas.microsoft.com/office/drawing/2014/main" val="10001"/>
                  </a:ext>
                </a:extLst>
              </a:tr>
              <a:tr h="1282075">
                <a:tc>
                  <a:txBody>
                    <a:bodyPr/>
                    <a:lstStyle/>
                    <a:p>
                      <a:pPr marL="0" marR="0" lvl="0" indent="0" algn="l" rtl="0">
                        <a:lnSpc>
                          <a:spcPct val="100000"/>
                        </a:lnSpc>
                        <a:spcBef>
                          <a:spcPts val="0"/>
                        </a:spcBef>
                        <a:spcAft>
                          <a:spcPts val="0"/>
                        </a:spcAft>
                        <a:buNone/>
                      </a:pPr>
                      <a:r>
                        <a:rPr lang="ru-RU" sz="1200" b="1" u="none" strike="noStrike" cap="none">
                          <a:latin typeface="Montserrat"/>
                          <a:ea typeface="Montserrat"/>
                          <a:cs typeface="Montserrat"/>
                          <a:sym typeface="Montserrat"/>
                        </a:rPr>
                        <a:t>ТРУДНОСТИ С МОТИВАЦИЕЙ</a:t>
                      </a:r>
                      <a:endParaRPr sz="1200" b="1" u="none" strike="noStrike" cap="none">
                        <a:latin typeface="Montserrat"/>
                        <a:ea typeface="Montserrat"/>
                        <a:cs typeface="Montserrat"/>
                        <a:sym typeface="Montserrat"/>
                      </a:endParaRPr>
                    </a:p>
                  </a:txBody>
                  <a:tcPr marL="91450" marR="91450" marT="45725" marB="45725"/>
                </a:tc>
                <a:tc>
                  <a:txBody>
                    <a:bodyPr/>
                    <a:lstStyle/>
                    <a:p>
                      <a:pPr marL="0" marR="0" lvl="0" indent="0" algn="l" rtl="0">
                        <a:lnSpc>
                          <a:spcPct val="100000"/>
                        </a:lnSpc>
                        <a:spcBef>
                          <a:spcPts val="0"/>
                        </a:spcBef>
                        <a:spcAft>
                          <a:spcPts val="0"/>
                        </a:spcAft>
                        <a:buNone/>
                      </a:pPr>
                      <a:r>
                        <a:rPr lang="ru-RU" sz="1600" dirty="0">
                          <a:sym typeface="Montserrat"/>
                        </a:rPr>
                        <a:t>Демотиватор</a:t>
                      </a:r>
                      <a:endParaRPr sz="1600" dirty="0"/>
                    </a:p>
                    <a:p>
                      <a:pPr marL="0" marR="0" lvl="0" indent="0" algn="l" rtl="0">
                        <a:lnSpc>
                          <a:spcPct val="100000"/>
                        </a:lnSpc>
                        <a:spcBef>
                          <a:spcPts val="0"/>
                        </a:spcBef>
                        <a:spcAft>
                          <a:spcPts val="0"/>
                        </a:spcAft>
                        <a:buNone/>
                      </a:pPr>
                      <a:r>
                        <a:rPr lang="ru-RU" sz="1600" dirty="0">
                          <a:sym typeface="Montserrat"/>
                        </a:rPr>
                        <a:t>Несоответствие обстоятельств и потребности</a:t>
                      </a:r>
                      <a:endParaRPr sz="1600" dirty="0">
                        <a:sym typeface="Montserrat"/>
                      </a:endParaRPr>
                    </a:p>
                  </a:txBody>
                  <a:tcPr marL="91450" marR="91450" marT="45725" marB="45725"/>
                </a:tc>
                <a:tc>
                  <a:txBody>
                    <a:bodyPr/>
                    <a:lstStyle/>
                    <a:p>
                      <a:pPr marL="0" marR="0" lvl="0" indent="0" algn="l" rtl="0">
                        <a:lnSpc>
                          <a:spcPct val="80000"/>
                        </a:lnSpc>
                        <a:spcBef>
                          <a:spcPts val="0"/>
                        </a:spcBef>
                        <a:spcAft>
                          <a:spcPts val="0"/>
                        </a:spcAft>
                        <a:buNone/>
                      </a:pPr>
                      <a:r>
                        <a:rPr lang="ru-RU" sz="1600" dirty="0">
                          <a:sym typeface="Montserrat"/>
                        </a:rPr>
                        <a:t>Выявить причину</a:t>
                      </a:r>
                      <a:endParaRPr sz="1600" dirty="0"/>
                    </a:p>
                    <a:p>
                      <a:pPr marL="0" marR="0" lvl="0" indent="0" algn="l" rtl="0">
                        <a:lnSpc>
                          <a:spcPct val="80000"/>
                        </a:lnSpc>
                        <a:spcBef>
                          <a:spcPts val="0"/>
                        </a:spcBef>
                        <a:spcAft>
                          <a:spcPts val="0"/>
                        </a:spcAft>
                        <a:buNone/>
                      </a:pPr>
                      <a:r>
                        <a:rPr lang="ru-RU" sz="1600" dirty="0">
                          <a:sym typeface="Montserrat"/>
                        </a:rPr>
                        <a:t>Не «откупаться» деньгами/плюшками</a:t>
                      </a:r>
                      <a:endParaRPr sz="1600" dirty="0"/>
                    </a:p>
                    <a:p>
                      <a:pPr marL="0" marR="0" lvl="0" indent="0" algn="l" rtl="0">
                        <a:lnSpc>
                          <a:spcPct val="80000"/>
                        </a:lnSpc>
                        <a:spcBef>
                          <a:spcPts val="0"/>
                        </a:spcBef>
                        <a:spcAft>
                          <a:spcPts val="0"/>
                        </a:spcAft>
                        <a:buNone/>
                      </a:pPr>
                      <a:r>
                        <a:rPr lang="ru-RU" sz="1600" dirty="0">
                          <a:sym typeface="Montserrat"/>
                        </a:rPr>
                        <a:t>Проявить эмпатию</a:t>
                      </a:r>
                      <a:endParaRPr sz="1600" dirty="0"/>
                    </a:p>
                    <a:p>
                      <a:pPr marL="0" marR="0" lvl="0" indent="0" algn="l" rtl="0">
                        <a:lnSpc>
                          <a:spcPct val="80000"/>
                        </a:lnSpc>
                        <a:spcBef>
                          <a:spcPts val="0"/>
                        </a:spcBef>
                        <a:spcAft>
                          <a:spcPts val="0"/>
                        </a:spcAft>
                        <a:buNone/>
                      </a:pPr>
                      <a:r>
                        <a:rPr lang="ru-RU" sz="1600" dirty="0">
                          <a:sym typeface="Montserrat"/>
                        </a:rPr>
                        <a:t>«Что могло бы помочь?»</a:t>
                      </a:r>
                      <a:endParaRPr sz="1600" dirty="0"/>
                    </a:p>
                  </a:txBody>
                  <a:tcPr marL="91450" marR="91450" marT="45725" marB="45725"/>
                </a:tc>
                <a:tc>
                  <a:txBody>
                    <a:bodyPr/>
                    <a:lstStyle/>
                    <a:p>
                      <a:pPr marL="0" marR="0" lvl="0" indent="0" algn="l" rtl="0">
                        <a:lnSpc>
                          <a:spcPct val="80000"/>
                        </a:lnSpc>
                        <a:spcBef>
                          <a:spcPts val="0"/>
                        </a:spcBef>
                        <a:spcAft>
                          <a:spcPts val="0"/>
                        </a:spcAft>
                        <a:buNone/>
                      </a:pPr>
                      <a:r>
                        <a:rPr lang="ru-RU" sz="1600">
                          <a:sym typeface="Montserrat"/>
                        </a:rPr>
                        <a:t>Коррекцию задачи или условий</a:t>
                      </a:r>
                      <a:endParaRPr sz="1600"/>
                    </a:p>
                    <a:p>
                      <a:pPr marL="0" marR="0" lvl="0" indent="0" algn="l" rtl="0">
                        <a:lnSpc>
                          <a:spcPct val="80000"/>
                        </a:lnSpc>
                        <a:spcBef>
                          <a:spcPts val="0"/>
                        </a:spcBef>
                        <a:spcAft>
                          <a:spcPts val="0"/>
                        </a:spcAft>
                        <a:buNone/>
                      </a:pPr>
                      <a:r>
                        <a:rPr lang="ru-RU" sz="1600">
                          <a:sym typeface="Montserrat"/>
                        </a:rPr>
                        <a:t>Аргументы для «продажи» задачи и условий</a:t>
                      </a:r>
                      <a:endParaRPr sz="1600"/>
                    </a:p>
                    <a:p>
                      <a:pPr marL="0" marR="0" lvl="0" indent="0" algn="l" rtl="0">
                        <a:lnSpc>
                          <a:spcPct val="80000"/>
                        </a:lnSpc>
                        <a:spcBef>
                          <a:spcPts val="0"/>
                        </a:spcBef>
                        <a:spcAft>
                          <a:spcPts val="0"/>
                        </a:spcAft>
                        <a:buNone/>
                      </a:pPr>
                      <a:r>
                        <a:rPr lang="ru-RU" sz="1600">
                          <a:sym typeface="Montserrat"/>
                        </a:rPr>
                        <a:t>План изменений на 3-6 мес</a:t>
                      </a:r>
                      <a:endParaRPr sz="1600"/>
                    </a:p>
                    <a:p>
                      <a:pPr marL="0" marR="0" lvl="0" indent="0" algn="l" rtl="0">
                        <a:lnSpc>
                          <a:spcPct val="80000"/>
                        </a:lnSpc>
                        <a:spcBef>
                          <a:spcPts val="0"/>
                        </a:spcBef>
                        <a:spcAft>
                          <a:spcPts val="0"/>
                        </a:spcAft>
                        <a:buNone/>
                      </a:pPr>
                      <a:r>
                        <a:rPr lang="ru-RU" sz="1600">
                          <a:sym typeface="Montserrat"/>
                        </a:rPr>
                        <a:t>Исправить демотиватор</a:t>
                      </a:r>
                      <a:endParaRPr sz="1600"/>
                    </a:p>
                  </a:txBody>
                  <a:tcPr marL="91450" marR="91450" marT="45725" marB="45725"/>
                </a:tc>
                <a:tc>
                  <a:txBody>
                    <a:bodyPr/>
                    <a:lstStyle/>
                    <a:p>
                      <a:pPr marL="0" marR="0" lvl="0" indent="0" algn="l" rtl="0">
                        <a:lnSpc>
                          <a:spcPct val="80000"/>
                        </a:lnSpc>
                        <a:spcBef>
                          <a:spcPts val="0"/>
                        </a:spcBef>
                        <a:spcAft>
                          <a:spcPts val="0"/>
                        </a:spcAft>
                        <a:buNone/>
                      </a:pPr>
                      <a:r>
                        <a:rPr lang="ru-RU" sz="1600" dirty="0">
                          <a:sym typeface="Montserrat"/>
                        </a:rPr>
                        <a:t>Обновить карьерный план/план развития</a:t>
                      </a:r>
                      <a:endParaRPr sz="1600" dirty="0"/>
                    </a:p>
                    <a:p>
                      <a:pPr marL="0" marR="0" lvl="0" indent="0" algn="l" rtl="0">
                        <a:lnSpc>
                          <a:spcPct val="80000"/>
                        </a:lnSpc>
                        <a:spcBef>
                          <a:spcPts val="0"/>
                        </a:spcBef>
                        <a:spcAft>
                          <a:spcPts val="0"/>
                        </a:spcAft>
                        <a:buNone/>
                      </a:pPr>
                      <a:r>
                        <a:rPr lang="ru-RU" sz="1600" dirty="0">
                          <a:sym typeface="Montserrat"/>
                        </a:rPr>
                        <a:t>Пересмотреть распределение задач</a:t>
                      </a:r>
                      <a:endParaRPr sz="1600" dirty="0"/>
                    </a:p>
                    <a:p>
                      <a:pPr marL="0" marR="0" lvl="0" indent="0" algn="l" rtl="0">
                        <a:lnSpc>
                          <a:spcPct val="80000"/>
                        </a:lnSpc>
                        <a:spcBef>
                          <a:spcPts val="0"/>
                        </a:spcBef>
                        <a:spcAft>
                          <a:spcPts val="0"/>
                        </a:spcAft>
                        <a:buNone/>
                      </a:pPr>
                      <a:r>
                        <a:rPr lang="ru-RU" sz="1600" dirty="0">
                          <a:sym typeface="Montserrat"/>
                        </a:rPr>
                        <a:t>Извиниться и исправить источник боли</a:t>
                      </a:r>
                      <a:endParaRPr sz="1600" dirty="0">
                        <a:sym typeface="Montserrat"/>
                      </a:endParaRPr>
                    </a:p>
                  </a:txBody>
                  <a:tcPr marL="91450" marR="91450" marT="45725" marB="45725"/>
                </a:tc>
                <a:extLst>
                  <a:ext uri="{0D108BD9-81ED-4DB2-BD59-A6C34878D82A}">
                    <a16:rowId xmlns:a16="http://schemas.microsoft.com/office/drawing/2014/main" val="10002"/>
                  </a:ext>
                </a:extLst>
              </a:tr>
              <a:tr h="1480500">
                <a:tc>
                  <a:txBody>
                    <a:bodyPr/>
                    <a:lstStyle/>
                    <a:p>
                      <a:pPr marL="0" marR="0" lvl="0" indent="0" algn="l" rtl="0">
                        <a:lnSpc>
                          <a:spcPct val="100000"/>
                        </a:lnSpc>
                        <a:spcBef>
                          <a:spcPts val="0"/>
                        </a:spcBef>
                        <a:spcAft>
                          <a:spcPts val="0"/>
                        </a:spcAft>
                        <a:buNone/>
                      </a:pPr>
                      <a:r>
                        <a:rPr lang="ru-RU" sz="1200" b="1" u="none" strike="noStrike" cap="none">
                          <a:latin typeface="Montserrat"/>
                          <a:ea typeface="Montserrat"/>
                          <a:cs typeface="Montserrat"/>
                          <a:sym typeface="Montserrat"/>
                        </a:rPr>
                        <a:t>ТРУДНОСТИ С ЭНЕРГИЕЙ</a:t>
                      </a:r>
                      <a:endParaRPr/>
                    </a:p>
                  </a:txBody>
                  <a:tcPr marL="91450" marR="91450" marT="45725" marB="45725"/>
                </a:tc>
                <a:tc>
                  <a:txBody>
                    <a:bodyPr/>
                    <a:lstStyle/>
                    <a:p>
                      <a:pPr marL="0" marR="0" lvl="0" indent="0" algn="l" rtl="0">
                        <a:lnSpc>
                          <a:spcPct val="100000"/>
                        </a:lnSpc>
                        <a:spcBef>
                          <a:spcPts val="0"/>
                        </a:spcBef>
                        <a:spcAft>
                          <a:spcPts val="0"/>
                        </a:spcAft>
                        <a:buNone/>
                      </a:pPr>
                      <a:r>
                        <a:rPr lang="ru-RU" sz="1600" dirty="0">
                          <a:sym typeface="Montserrat"/>
                        </a:rPr>
                        <a:t>Перерабатывает</a:t>
                      </a:r>
                      <a:endParaRPr sz="1600" dirty="0"/>
                    </a:p>
                    <a:p>
                      <a:pPr marL="0" marR="0" lvl="0" indent="0" algn="l" rtl="0">
                        <a:lnSpc>
                          <a:spcPct val="100000"/>
                        </a:lnSpc>
                        <a:spcBef>
                          <a:spcPts val="0"/>
                        </a:spcBef>
                        <a:spcAft>
                          <a:spcPts val="0"/>
                        </a:spcAft>
                        <a:buNone/>
                      </a:pPr>
                      <a:r>
                        <a:rPr lang="ru-RU" sz="1600" dirty="0">
                          <a:sym typeface="Montserrat"/>
                        </a:rPr>
                        <a:t>Нет ценной ОС/смысла/ эмоциональной поддержки коллег</a:t>
                      </a:r>
                      <a:endParaRPr sz="1600" dirty="0">
                        <a:sym typeface="Montserrat"/>
                      </a:endParaRPr>
                    </a:p>
                  </a:txBody>
                  <a:tcPr marL="91450" marR="91450" marT="45725" marB="45725"/>
                </a:tc>
                <a:tc>
                  <a:txBody>
                    <a:bodyPr/>
                    <a:lstStyle/>
                    <a:p>
                      <a:pPr marL="0" marR="0" lvl="0" indent="0" algn="l" rtl="0">
                        <a:lnSpc>
                          <a:spcPct val="80000"/>
                        </a:lnSpc>
                        <a:spcBef>
                          <a:spcPts val="0"/>
                        </a:spcBef>
                        <a:spcAft>
                          <a:spcPts val="0"/>
                        </a:spcAft>
                        <a:buNone/>
                      </a:pPr>
                      <a:r>
                        <a:rPr lang="ru-RU" sz="1600">
                          <a:sym typeface="Montserrat"/>
                        </a:rPr>
                        <a:t>Что съедает энергию?</a:t>
                      </a:r>
                      <a:endParaRPr sz="1600"/>
                    </a:p>
                    <a:p>
                      <a:pPr marL="0" marR="0" lvl="0" indent="0" algn="l" rtl="0">
                        <a:lnSpc>
                          <a:spcPct val="80000"/>
                        </a:lnSpc>
                        <a:spcBef>
                          <a:spcPts val="0"/>
                        </a:spcBef>
                        <a:spcAft>
                          <a:spcPts val="0"/>
                        </a:spcAft>
                        <a:buNone/>
                      </a:pPr>
                      <a:r>
                        <a:rPr lang="ru-RU" sz="1600">
                          <a:sym typeface="Montserrat"/>
                        </a:rPr>
                        <a:t>Что могло бы давать энергию, но не дает?</a:t>
                      </a:r>
                      <a:endParaRPr sz="1600"/>
                    </a:p>
                    <a:p>
                      <a:pPr marL="0" marR="0" lvl="0" indent="0" algn="l" rtl="0">
                        <a:lnSpc>
                          <a:spcPct val="80000"/>
                        </a:lnSpc>
                        <a:spcBef>
                          <a:spcPts val="0"/>
                        </a:spcBef>
                        <a:spcAft>
                          <a:spcPts val="0"/>
                        </a:spcAft>
                        <a:buNone/>
                      </a:pPr>
                      <a:r>
                        <a:rPr lang="ru-RU" sz="1600">
                          <a:sym typeface="Montserrat"/>
                        </a:rPr>
                        <a:t>«Что могло бы помочь?»</a:t>
                      </a:r>
                      <a:endParaRPr sz="1600">
                        <a:sym typeface="Montserrat"/>
                      </a:endParaRPr>
                    </a:p>
                  </a:txBody>
                  <a:tcPr marL="91450" marR="91450" marT="45725" marB="45725"/>
                </a:tc>
                <a:tc>
                  <a:txBody>
                    <a:bodyPr/>
                    <a:lstStyle/>
                    <a:p>
                      <a:pPr marL="0" marR="0" lvl="0" indent="0" algn="l" rtl="0">
                        <a:lnSpc>
                          <a:spcPct val="80000"/>
                        </a:lnSpc>
                        <a:spcBef>
                          <a:spcPts val="0"/>
                        </a:spcBef>
                        <a:spcAft>
                          <a:spcPts val="0"/>
                        </a:spcAft>
                        <a:buNone/>
                      </a:pPr>
                      <a:r>
                        <a:rPr lang="ru-RU" sz="1600" dirty="0">
                          <a:sym typeface="Montserrat"/>
                        </a:rPr>
                        <a:t>Пересмотреть структуру(!) нагрузки</a:t>
                      </a:r>
                      <a:endParaRPr sz="1600" dirty="0"/>
                    </a:p>
                    <a:p>
                      <a:pPr marL="0" marR="0" lvl="0" indent="0" algn="l" rtl="0">
                        <a:lnSpc>
                          <a:spcPct val="80000"/>
                        </a:lnSpc>
                        <a:spcBef>
                          <a:spcPts val="0"/>
                        </a:spcBef>
                        <a:spcAft>
                          <a:spcPts val="0"/>
                        </a:spcAft>
                        <a:buNone/>
                      </a:pPr>
                      <a:r>
                        <a:rPr lang="ru-RU" sz="1600" dirty="0">
                          <a:sym typeface="Montserrat"/>
                        </a:rPr>
                        <a:t>Собрать ОС от других людей</a:t>
                      </a:r>
                      <a:endParaRPr sz="1600" dirty="0"/>
                    </a:p>
                    <a:p>
                      <a:pPr marL="0" marR="0" lvl="0" indent="0" algn="l" rtl="0">
                        <a:lnSpc>
                          <a:spcPct val="80000"/>
                        </a:lnSpc>
                        <a:spcBef>
                          <a:spcPts val="0"/>
                        </a:spcBef>
                        <a:spcAft>
                          <a:spcPts val="0"/>
                        </a:spcAft>
                        <a:buNone/>
                      </a:pPr>
                      <a:r>
                        <a:rPr lang="ru-RU" sz="1600" dirty="0">
                          <a:sym typeface="Montserrat"/>
                        </a:rPr>
                        <a:t>Временно заменить изматывающую часть работы</a:t>
                      </a:r>
                      <a:endParaRPr sz="1600" dirty="0"/>
                    </a:p>
                  </a:txBody>
                  <a:tcPr marL="91450" marR="91450" marT="45725" marB="45725"/>
                </a:tc>
                <a:tc>
                  <a:txBody>
                    <a:bodyPr/>
                    <a:lstStyle/>
                    <a:p>
                      <a:pPr marL="0" marR="0" lvl="0" indent="0" algn="l" rtl="0">
                        <a:lnSpc>
                          <a:spcPct val="80000"/>
                        </a:lnSpc>
                        <a:spcBef>
                          <a:spcPts val="0"/>
                        </a:spcBef>
                        <a:spcAft>
                          <a:spcPts val="0"/>
                        </a:spcAft>
                        <a:buNone/>
                      </a:pPr>
                      <a:r>
                        <a:rPr lang="ru-RU" sz="1600">
                          <a:sym typeface="Montserrat"/>
                        </a:rPr>
                        <a:t>Поделать что-то вместе</a:t>
                      </a:r>
                      <a:endParaRPr sz="1600"/>
                    </a:p>
                    <a:p>
                      <a:pPr marL="0" marR="0" lvl="0" indent="0" algn="l" rtl="0">
                        <a:lnSpc>
                          <a:spcPct val="80000"/>
                        </a:lnSpc>
                        <a:spcBef>
                          <a:spcPts val="0"/>
                        </a:spcBef>
                        <a:spcAft>
                          <a:spcPts val="0"/>
                        </a:spcAft>
                        <a:buNone/>
                      </a:pPr>
                      <a:r>
                        <a:rPr lang="ru-RU" sz="1600">
                          <a:sym typeface="Montserrat"/>
                        </a:rPr>
                        <a:t>Пересмотреть распределение задач</a:t>
                      </a:r>
                      <a:endParaRPr sz="1600"/>
                    </a:p>
                    <a:p>
                      <a:pPr marL="0" marR="0" lvl="0" indent="0" algn="l" rtl="0">
                        <a:lnSpc>
                          <a:spcPct val="80000"/>
                        </a:lnSpc>
                        <a:spcBef>
                          <a:spcPts val="0"/>
                        </a:spcBef>
                        <a:spcAft>
                          <a:spcPts val="0"/>
                        </a:spcAft>
                        <a:buNone/>
                      </a:pPr>
                      <a:r>
                        <a:rPr lang="ru-RU" sz="1600">
                          <a:sym typeface="Montserrat"/>
                        </a:rPr>
                        <a:t>Обеспечить регулярную качественную ОС и эмоциональную поддержку</a:t>
                      </a:r>
                      <a:endParaRPr sz="1600">
                        <a:sym typeface="Montserrat"/>
                      </a:endParaRPr>
                    </a:p>
                  </a:txBody>
                  <a:tcPr marL="91450" marR="91450" marT="45725" marB="45725"/>
                </a:tc>
                <a:extLst>
                  <a:ext uri="{0D108BD9-81ED-4DB2-BD59-A6C34878D82A}">
                    <a16:rowId xmlns:a16="http://schemas.microsoft.com/office/drawing/2014/main" val="10003"/>
                  </a:ext>
                </a:extLst>
              </a:tr>
              <a:tr h="1768350">
                <a:tc>
                  <a:txBody>
                    <a:bodyPr/>
                    <a:lstStyle/>
                    <a:p>
                      <a:pPr marL="0" marR="0" lvl="0" indent="0" algn="l" rtl="0">
                        <a:lnSpc>
                          <a:spcPct val="100000"/>
                        </a:lnSpc>
                        <a:spcBef>
                          <a:spcPts val="0"/>
                        </a:spcBef>
                        <a:spcAft>
                          <a:spcPts val="0"/>
                        </a:spcAft>
                        <a:buNone/>
                      </a:pPr>
                      <a:r>
                        <a:rPr lang="ru-RU" sz="1200" b="1" u="none" strike="noStrike" cap="none">
                          <a:latin typeface="Montserrat"/>
                          <a:ea typeface="Montserrat"/>
                          <a:cs typeface="Montserrat"/>
                          <a:sym typeface="Montserrat"/>
                        </a:rPr>
                        <a:t>СТРЕСС</a:t>
                      </a:r>
                      <a:endParaRPr sz="1200" b="1" u="none" strike="noStrike" cap="none">
                        <a:latin typeface="Montserrat"/>
                        <a:ea typeface="Montserrat"/>
                        <a:cs typeface="Montserrat"/>
                        <a:sym typeface="Montserrat"/>
                      </a:endParaRPr>
                    </a:p>
                  </a:txBody>
                  <a:tcPr marL="91450" marR="91450" marT="45725" marB="45725"/>
                </a:tc>
                <a:tc>
                  <a:txBody>
                    <a:bodyPr/>
                    <a:lstStyle/>
                    <a:p>
                      <a:pPr marL="0" marR="0" lvl="0" indent="0" algn="l" rtl="0">
                        <a:lnSpc>
                          <a:spcPct val="100000"/>
                        </a:lnSpc>
                        <a:spcBef>
                          <a:spcPts val="0"/>
                        </a:spcBef>
                        <a:spcAft>
                          <a:spcPts val="0"/>
                        </a:spcAft>
                        <a:buNone/>
                      </a:pPr>
                      <a:r>
                        <a:rPr lang="ru-RU" sz="1600" dirty="0">
                          <a:sym typeface="Montserrat"/>
                        </a:rPr>
                        <a:t>Перемены</a:t>
                      </a:r>
                      <a:endParaRPr sz="1600" dirty="0"/>
                    </a:p>
                    <a:p>
                      <a:pPr marL="0" marR="0" lvl="0" indent="0" algn="l" rtl="0">
                        <a:lnSpc>
                          <a:spcPct val="100000"/>
                        </a:lnSpc>
                        <a:spcBef>
                          <a:spcPts val="0"/>
                        </a:spcBef>
                        <a:spcAft>
                          <a:spcPts val="0"/>
                        </a:spcAft>
                        <a:buNone/>
                      </a:pPr>
                      <a:r>
                        <a:rPr lang="ru-RU" sz="1600" dirty="0">
                          <a:sym typeface="Montserrat"/>
                        </a:rPr>
                        <a:t>Конфликт</a:t>
                      </a:r>
                      <a:endParaRPr sz="1600" dirty="0"/>
                    </a:p>
                    <a:p>
                      <a:pPr marL="0" marR="0" lvl="0" indent="0" algn="l" rtl="0">
                        <a:lnSpc>
                          <a:spcPct val="100000"/>
                        </a:lnSpc>
                        <a:spcBef>
                          <a:spcPts val="0"/>
                        </a:spcBef>
                        <a:spcAft>
                          <a:spcPts val="0"/>
                        </a:spcAft>
                        <a:buNone/>
                      </a:pPr>
                      <a:r>
                        <a:rPr lang="ru-RU" sz="1600" dirty="0">
                          <a:sym typeface="Montserrat"/>
                        </a:rPr>
                        <a:t>Неудача</a:t>
                      </a:r>
                      <a:endParaRPr sz="1600" dirty="0">
                        <a:sym typeface="Montserrat"/>
                      </a:endParaRPr>
                    </a:p>
                  </a:txBody>
                  <a:tcPr marL="91450" marR="91450" marT="45725" marB="45725"/>
                </a:tc>
                <a:tc>
                  <a:txBody>
                    <a:bodyPr/>
                    <a:lstStyle/>
                    <a:p>
                      <a:pPr marL="0" marR="0" lvl="0" indent="0" algn="l" rtl="0">
                        <a:lnSpc>
                          <a:spcPct val="80000"/>
                        </a:lnSpc>
                        <a:spcBef>
                          <a:spcPts val="0"/>
                        </a:spcBef>
                        <a:spcAft>
                          <a:spcPts val="0"/>
                        </a:spcAft>
                        <a:buNone/>
                      </a:pPr>
                      <a:r>
                        <a:rPr lang="ru-RU" sz="1600" dirty="0">
                          <a:sym typeface="Montserrat"/>
                        </a:rPr>
                        <a:t>Выявить триггер</a:t>
                      </a:r>
                      <a:endParaRPr sz="1600" dirty="0"/>
                    </a:p>
                    <a:p>
                      <a:pPr marL="0" marR="0" lvl="0" indent="0" algn="l" rtl="0">
                        <a:lnSpc>
                          <a:spcPct val="80000"/>
                        </a:lnSpc>
                        <a:spcBef>
                          <a:spcPts val="0"/>
                        </a:spcBef>
                        <a:spcAft>
                          <a:spcPts val="0"/>
                        </a:spcAft>
                        <a:buNone/>
                      </a:pPr>
                      <a:r>
                        <a:rPr lang="ru-RU" sz="1600" dirty="0">
                          <a:sym typeface="Montserrat"/>
                        </a:rPr>
                        <a:t>Выявить, чего не хватает для ощущения благополучия</a:t>
                      </a:r>
                      <a:endParaRPr sz="1600" dirty="0"/>
                    </a:p>
                    <a:p>
                      <a:pPr marL="0" marR="0" lvl="0" indent="0" algn="l" rtl="0">
                        <a:lnSpc>
                          <a:spcPct val="80000"/>
                        </a:lnSpc>
                        <a:spcBef>
                          <a:spcPts val="0"/>
                        </a:spcBef>
                        <a:spcAft>
                          <a:spcPts val="0"/>
                        </a:spcAft>
                        <a:buNone/>
                      </a:pPr>
                      <a:r>
                        <a:rPr lang="ru-RU" sz="1600" dirty="0">
                          <a:sym typeface="Montserrat"/>
                        </a:rPr>
                        <a:t>Поискать вместе, какие события могли бы выровнять ситуацию и принести облегчение</a:t>
                      </a:r>
                      <a:endParaRPr sz="1600" dirty="0">
                        <a:sym typeface="Montserrat"/>
                      </a:endParaRPr>
                    </a:p>
                  </a:txBody>
                  <a:tcPr marL="91450" marR="91450" marT="45725" marB="45725"/>
                </a:tc>
                <a:tc>
                  <a:txBody>
                    <a:bodyPr/>
                    <a:lstStyle/>
                    <a:p>
                      <a:pPr marL="0" marR="0" lvl="0" indent="0" algn="l" rtl="0">
                        <a:lnSpc>
                          <a:spcPct val="80000"/>
                        </a:lnSpc>
                        <a:spcBef>
                          <a:spcPts val="0"/>
                        </a:spcBef>
                        <a:spcAft>
                          <a:spcPts val="0"/>
                        </a:spcAft>
                        <a:buNone/>
                      </a:pPr>
                      <a:r>
                        <a:rPr lang="ru-RU" sz="1600">
                          <a:sym typeface="Montserrat"/>
                        </a:rPr>
                        <a:t>Договориться, как совместными усилиями создать необходимые события</a:t>
                      </a:r>
                      <a:endParaRPr sz="1600"/>
                    </a:p>
                    <a:p>
                      <a:pPr marL="0" marR="0" lvl="0" indent="0" algn="l" rtl="0">
                        <a:lnSpc>
                          <a:spcPct val="80000"/>
                        </a:lnSpc>
                        <a:spcBef>
                          <a:spcPts val="0"/>
                        </a:spcBef>
                        <a:spcAft>
                          <a:spcPts val="0"/>
                        </a:spcAft>
                        <a:buNone/>
                      </a:pPr>
                      <a:r>
                        <a:rPr lang="ru-RU" sz="1600">
                          <a:sym typeface="Montserrat"/>
                        </a:rPr>
                        <a:t>Договориться, как совместными усилиями снизить влияние триггера</a:t>
                      </a:r>
                      <a:endParaRPr sz="1600">
                        <a:sym typeface="Montserrat"/>
                      </a:endParaRPr>
                    </a:p>
                  </a:txBody>
                  <a:tcPr marL="91450" marR="91450" marT="45725" marB="45725"/>
                </a:tc>
                <a:tc>
                  <a:txBody>
                    <a:bodyPr/>
                    <a:lstStyle/>
                    <a:p>
                      <a:pPr marL="0" marR="0" lvl="0" indent="0" algn="l" rtl="0">
                        <a:lnSpc>
                          <a:spcPct val="80000"/>
                        </a:lnSpc>
                        <a:spcBef>
                          <a:spcPts val="0"/>
                        </a:spcBef>
                        <a:spcAft>
                          <a:spcPts val="0"/>
                        </a:spcAft>
                        <a:buNone/>
                      </a:pPr>
                      <a:r>
                        <a:rPr lang="ru-RU" sz="1600" dirty="0">
                          <a:sym typeface="Montserrat"/>
                        </a:rPr>
                        <a:t>Перемены — дать то, что обеспечит ощущение управляемости и безопасности</a:t>
                      </a:r>
                      <a:endParaRPr sz="1600" dirty="0"/>
                    </a:p>
                    <a:p>
                      <a:pPr marL="0" marR="0" lvl="0" indent="0" algn="l" rtl="0">
                        <a:lnSpc>
                          <a:spcPct val="80000"/>
                        </a:lnSpc>
                        <a:spcBef>
                          <a:spcPts val="0"/>
                        </a:spcBef>
                        <a:spcAft>
                          <a:spcPts val="0"/>
                        </a:spcAft>
                        <a:buNone/>
                      </a:pPr>
                      <a:r>
                        <a:rPr lang="ru-RU" sz="1600" dirty="0">
                          <a:sym typeface="Montserrat"/>
                        </a:rPr>
                        <a:t>Конфликт — вовлечься настолько, насколько уместно, и поддержать (скорее всего, поддержать надо обе стороны)</a:t>
                      </a:r>
                      <a:endParaRPr sz="1600" dirty="0"/>
                    </a:p>
                    <a:p>
                      <a:pPr marL="0" marR="0" lvl="0" indent="0" algn="l" rtl="0">
                        <a:lnSpc>
                          <a:spcPct val="80000"/>
                        </a:lnSpc>
                        <a:spcBef>
                          <a:spcPts val="0"/>
                        </a:spcBef>
                        <a:spcAft>
                          <a:spcPts val="0"/>
                        </a:spcAft>
                        <a:buNone/>
                      </a:pPr>
                      <a:r>
                        <a:rPr lang="ru-RU" sz="1600" dirty="0">
                          <a:sym typeface="Montserrat"/>
                        </a:rPr>
                        <a:t>Неудача — помочь «переварить» в опыт и спланировать следующий успех</a:t>
                      </a:r>
                      <a:endParaRPr sz="1600" dirty="0">
                        <a:sym typeface="Montserrat"/>
                      </a:endParaRPr>
                    </a:p>
                  </a:txBody>
                  <a:tcPr marL="91450" marR="91450" marT="45725" marB="45725"/>
                </a:tc>
                <a:extLst>
                  <a:ext uri="{0D108BD9-81ED-4DB2-BD59-A6C34878D82A}">
                    <a16:rowId xmlns:a16="http://schemas.microsoft.com/office/drawing/2014/main" val="10004"/>
                  </a:ext>
                </a:extLst>
              </a:tr>
            </a:tbl>
          </a:graphicData>
        </a:graphic>
      </p:graphicFrame>
      <p:sp>
        <p:nvSpPr>
          <p:cNvPr id="2" name="Заголовок 1">
            <a:extLst>
              <a:ext uri="{FF2B5EF4-FFF2-40B4-BE49-F238E27FC236}">
                <a16:creationId xmlns:a16="http://schemas.microsoft.com/office/drawing/2014/main" id="{1A173A80-6882-35E2-56BF-E929987E8A50}"/>
              </a:ext>
            </a:extLst>
          </p:cNvPr>
          <p:cNvSpPr>
            <a:spLocks noGrp="1"/>
          </p:cNvSpPr>
          <p:nvPr>
            <p:ph type="title"/>
          </p:nvPr>
        </p:nvSpPr>
        <p:spPr>
          <a:xfrm>
            <a:off x="53008" y="92764"/>
            <a:ext cx="10515600" cy="602397"/>
          </a:xfrm>
        </p:spPr>
        <p:txBody>
          <a:bodyPr lIns="90000" bIns="0">
            <a:normAutofit fontScale="90000"/>
          </a:bodyPr>
          <a:lstStyle/>
          <a:p>
            <a:r>
              <a:rPr lang="ru-RU" dirty="0">
                <a:sym typeface="Montserrat"/>
              </a:rPr>
              <a:t>Как поддержать сотрудника?</a:t>
            </a:r>
            <a:endParaRPr lang="ru-RU" dirty="0"/>
          </a:p>
        </p:txBody>
      </p:sp>
    </p:spTree>
    <p:extLst>
      <p:ext uri="{BB962C8B-B14F-4D97-AF65-F5344CB8AC3E}">
        <p14:creationId xmlns:p14="http://schemas.microsoft.com/office/powerpoint/2010/main" val="22073167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Shape 457"/>
        <p:cNvGrpSpPr/>
        <p:nvPr/>
      </p:nvGrpSpPr>
      <p:grpSpPr>
        <a:xfrm>
          <a:off x="0" y="0"/>
          <a:ext cx="0" cy="0"/>
          <a:chOff x="0" y="0"/>
          <a:chExt cx="0" cy="0"/>
        </a:xfrm>
      </p:grpSpPr>
      <p:sp>
        <p:nvSpPr>
          <p:cNvPr id="2" name="Заголовок 1">
            <a:extLst>
              <a:ext uri="{FF2B5EF4-FFF2-40B4-BE49-F238E27FC236}">
                <a16:creationId xmlns:a16="http://schemas.microsoft.com/office/drawing/2014/main" id="{D1BA830A-2DFA-4EAE-94B2-F17F3B33CE08}"/>
              </a:ext>
            </a:extLst>
          </p:cNvPr>
          <p:cNvSpPr>
            <a:spLocks noGrp="1"/>
          </p:cNvSpPr>
          <p:nvPr>
            <p:ph type="title"/>
          </p:nvPr>
        </p:nvSpPr>
        <p:spPr>
          <a:xfrm>
            <a:off x="2057400" y="2855122"/>
            <a:ext cx="8570843" cy="1147755"/>
          </a:xfrm>
        </p:spPr>
        <p:txBody>
          <a:bodyPr/>
          <a:lstStyle/>
          <a:p>
            <a:r>
              <a:rPr lang="ru-RU" dirty="0"/>
              <a:t>Фокусы внимания на 1:1</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38"/>
          <p:cNvSpPr txBox="1">
            <a:spLocks noGrp="1"/>
          </p:cNvSpPr>
          <p:nvPr>
            <p:ph type="title"/>
          </p:nvPr>
        </p:nvSpPr>
        <p:spPr>
          <a:xfrm>
            <a:off x="572553" y="339187"/>
            <a:ext cx="10721487" cy="74475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ru-RU" sz="4000" dirty="0">
                <a:sym typeface="Montserrat"/>
              </a:rPr>
              <a:t>Безоценочность и управленческое слабоумие</a:t>
            </a:r>
            <a:endParaRPr sz="4000" dirty="0"/>
          </a:p>
        </p:txBody>
      </p:sp>
      <p:sp>
        <p:nvSpPr>
          <p:cNvPr id="486" name="Google Shape;486;p38"/>
          <p:cNvSpPr/>
          <p:nvPr/>
        </p:nvSpPr>
        <p:spPr>
          <a:xfrm>
            <a:off x="7098262" y="1472062"/>
            <a:ext cx="4633100" cy="3550385"/>
          </a:xfrm>
          <a:prstGeom prst="roundRect">
            <a:avLst>
              <a:gd name="adj" fmla="val 6985"/>
            </a:avLst>
          </a:prstGeom>
          <a:gradFill>
            <a:gsLst>
              <a:gs pos="0">
                <a:schemeClr val="accent2"/>
              </a:gs>
              <a:gs pos="100000">
                <a:schemeClr val="accent4"/>
              </a:gs>
            </a:gsLst>
            <a:lin ang="2700000" scaled="0"/>
          </a:gra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000000"/>
              </a:solidFill>
              <a:latin typeface="Montserrat"/>
              <a:ea typeface="Montserrat"/>
              <a:cs typeface="Montserrat"/>
              <a:sym typeface="Montserrat"/>
            </a:endParaRPr>
          </a:p>
        </p:txBody>
      </p:sp>
      <p:sp>
        <p:nvSpPr>
          <p:cNvPr id="494" name="Google Shape;494;p38"/>
          <p:cNvSpPr txBox="1"/>
          <p:nvPr/>
        </p:nvSpPr>
        <p:spPr>
          <a:xfrm>
            <a:off x="704833" y="1321364"/>
            <a:ext cx="6281654" cy="3746803"/>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1000"/>
              </a:spcBef>
              <a:spcAft>
                <a:spcPts val="0"/>
              </a:spcAft>
              <a:buClr>
                <a:srgbClr val="000000"/>
              </a:buClr>
              <a:buSzPts val="1800"/>
              <a:buFont typeface="Arial"/>
              <a:buNone/>
            </a:pPr>
            <a:r>
              <a:rPr lang="ru-RU" sz="2000" b="0" i="0" u="none" strike="noStrike" cap="none" dirty="0">
                <a:solidFill>
                  <a:srgbClr val="000000"/>
                </a:solidFill>
                <a:latin typeface="Montserrat"/>
                <a:ea typeface="Montserrat"/>
                <a:cs typeface="Montserrat"/>
                <a:sym typeface="Montserrat"/>
              </a:rPr>
              <a:t>Они на меня </a:t>
            </a:r>
            <a:r>
              <a:rPr lang="ru-RU" sz="2000" b="1" i="0" u="none" strike="noStrike" cap="none" dirty="0">
                <a:solidFill>
                  <a:srgbClr val="000000"/>
                </a:solidFill>
                <a:highlight>
                  <a:srgbClr val="FFFF00"/>
                </a:highlight>
                <a:latin typeface="Montserrat"/>
                <a:ea typeface="Montserrat"/>
                <a:cs typeface="Montserrat"/>
                <a:sym typeface="Montserrat"/>
              </a:rPr>
              <a:t>подозрительно</a:t>
            </a:r>
            <a:r>
              <a:rPr lang="ru-RU" sz="2000" b="0" i="0" u="none" strike="noStrike" cap="none" dirty="0">
                <a:solidFill>
                  <a:srgbClr val="000000"/>
                </a:solidFill>
                <a:latin typeface="Montserrat"/>
                <a:ea typeface="Montserrat"/>
                <a:cs typeface="Montserrat"/>
                <a:sym typeface="Montserrat"/>
              </a:rPr>
              <a:t> смотрят</a:t>
            </a:r>
            <a:endParaRPr dirty="0"/>
          </a:p>
          <a:p>
            <a:pPr marL="0" marR="0" lvl="0" indent="0" algn="l" rtl="0">
              <a:lnSpc>
                <a:spcPct val="150000"/>
              </a:lnSpc>
              <a:spcBef>
                <a:spcPts val="1000"/>
              </a:spcBef>
              <a:spcAft>
                <a:spcPts val="0"/>
              </a:spcAft>
              <a:buClr>
                <a:srgbClr val="000000"/>
              </a:buClr>
              <a:buSzPts val="1800"/>
              <a:buFont typeface="Arial"/>
              <a:buNone/>
            </a:pPr>
            <a:r>
              <a:rPr lang="ru-RU" sz="2000" b="0" i="0" u="none" strike="noStrike" cap="none" dirty="0">
                <a:solidFill>
                  <a:srgbClr val="000000"/>
                </a:solidFill>
                <a:latin typeface="Montserrat"/>
                <a:ea typeface="Montserrat"/>
                <a:cs typeface="Montserrat"/>
                <a:sym typeface="Montserrat"/>
              </a:rPr>
              <a:t>Он </a:t>
            </a:r>
            <a:r>
              <a:rPr lang="ru-RU" sz="2000" b="1" i="0" u="none" strike="noStrike" cap="none" dirty="0">
                <a:solidFill>
                  <a:srgbClr val="000000"/>
                </a:solidFill>
                <a:highlight>
                  <a:srgbClr val="FFFF00"/>
                </a:highlight>
                <a:latin typeface="Montserrat"/>
                <a:ea typeface="Montserrat"/>
                <a:cs typeface="Montserrat"/>
                <a:sym typeface="Montserrat"/>
              </a:rPr>
              <a:t>демонстративно</a:t>
            </a:r>
            <a:r>
              <a:rPr lang="ru-RU" sz="2000" b="0" i="0" u="none" strike="noStrike" cap="none" dirty="0">
                <a:solidFill>
                  <a:srgbClr val="000000"/>
                </a:solidFill>
                <a:latin typeface="Montserrat"/>
                <a:ea typeface="Montserrat"/>
                <a:cs typeface="Montserrat"/>
                <a:sym typeface="Montserrat"/>
              </a:rPr>
              <a:t> вышел из чата</a:t>
            </a:r>
            <a:endParaRPr dirty="0"/>
          </a:p>
          <a:p>
            <a:pPr marL="0" marR="0" lvl="0" indent="0" algn="l" rtl="0">
              <a:lnSpc>
                <a:spcPct val="150000"/>
              </a:lnSpc>
              <a:spcBef>
                <a:spcPts val="1000"/>
              </a:spcBef>
              <a:spcAft>
                <a:spcPts val="0"/>
              </a:spcAft>
              <a:buClr>
                <a:srgbClr val="000000"/>
              </a:buClr>
              <a:buSzPts val="1800"/>
              <a:buFont typeface="Arial"/>
              <a:buNone/>
            </a:pPr>
            <a:r>
              <a:rPr lang="ru-RU" sz="2000" b="0" i="0" u="none" strike="noStrike" cap="none" dirty="0">
                <a:solidFill>
                  <a:srgbClr val="000000"/>
                </a:solidFill>
                <a:latin typeface="Montserrat"/>
                <a:ea typeface="Montserrat"/>
                <a:cs typeface="Montserrat"/>
                <a:sym typeface="Montserrat"/>
              </a:rPr>
              <a:t>Почему вы </a:t>
            </a:r>
            <a:r>
              <a:rPr lang="ru-RU" sz="2000" b="1" i="0" u="none" strike="noStrike" cap="none" dirty="0">
                <a:solidFill>
                  <a:srgbClr val="000000"/>
                </a:solidFill>
                <a:highlight>
                  <a:srgbClr val="FFFF00"/>
                </a:highlight>
                <a:latin typeface="Montserrat"/>
                <a:ea typeface="Montserrat"/>
                <a:cs typeface="Montserrat"/>
                <a:sym typeface="Montserrat"/>
              </a:rPr>
              <a:t>все время</a:t>
            </a:r>
            <a:r>
              <a:rPr lang="ru-RU" sz="2000" b="1" i="0" u="none" strike="noStrike" cap="none" dirty="0">
                <a:solidFill>
                  <a:srgbClr val="000000"/>
                </a:solidFill>
                <a:latin typeface="Montserrat"/>
                <a:ea typeface="Montserrat"/>
                <a:cs typeface="Montserrat"/>
                <a:sym typeface="Montserrat"/>
              </a:rPr>
              <a:t> </a:t>
            </a:r>
            <a:r>
              <a:rPr lang="ru-RU" sz="2000" b="0" i="0" u="none" strike="noStrike" cap="none" dirty="0">
                <a:solidFill>
                  <a:srgbClr val="000000"/>
                </a:solidFill>
                <a:latin typeface="Montserrat"/>
                <a:ea typeface="Montserrat"/>
                <a:cs typeface="Montserrat"/>
                <a:sym typeface="Montserrat"/>
              </a:rPr>
              <a:t>нас </a:t>
            </a:r>
            <a:r>
              <a:rPr lang="ru-RU" sz="2000" b="1" i="0" u="none" strike="noStrike" cap="none" dirty="0">
                <a:solidFill>
                  <a:srgbClr val="000000"/>
                </a:solidFill>
                <a:highlight>
                  <a:srgbClr val="FFFF00"/>
                </a:highlight>
                <a:latin typeface="Montserrat"/>
                <a:ea typeface="Montserrat"/>
                <a:cs typeface="Montserrat"/>
                <a:sym typeface="Montserrat"/>
              </a:rPr>
              <a:t>подводите</a:t>
            </a:r>
            <a:r>
              <a:rPr lang="ru-RU" sz="2000" b="1" i="0" u="none" strike="noStrike" cap="none" dirty="0">
                <a:solidFill>
                  <a:srgbClr val="000000"/>
                </a:solidFill>
                <a:latin typeface="Montserrat"/>
                <a:ea typeface="Montserrat"/>
                <a:cs typeface="Montserrat"/>
                <a:sym typeface="Montserrat"/>
              </a:rPr>
              <a:t>?</a:t>
            </a:r>
            <a:endParaRPr dirty="0"/>
          </a:p>
          <a:p>
            <a:pPr marL="0" marR="0" lvl="0" indent="0" algn="l" rtl="0">
              <a:lnSpc>
                <a:spcPct val="150000"/>
              </a:lnSpc>
              <a:spcBef>
                <a:spcPts val="1000"/>
              </a:spcBef>
              <a:spcAft>
                <a:spcPts val="0"/>
              </a:spcAft>
              <a:buClr>
                <a:srgbClr val="000000"/>
              </a:buClr>
              <a:buSzPts val="1800"/>
              <a:buFont typeface="Arial"/>
              <a:buNone/>
            </a:pPr>
            <a:r>
              <a:rPr lang="ru-RU" sz="2000" b="0" i="0" u="none" strike="noStrike" cap="none" dirty="0">
                <a:solidFill>
                  <a:srgbClr val="000000"/>
                </a:solidFill>
                <a:latin typeface="Montserrat"/>
                <a:ea typeface="Montserrat"/>
                <a:cs typeface="Montserrat"/>
                <a:sym typeface="Montserrat"/>
              </a:rPr>
              <a:t>Ты </a:t>
            </a:r>
            <a:r>
              <a:rPr lang="ru-RU" sz="2000" b="1" i="0" u="none" strike="noStrike" cap="none" dirty="0">
                <a:solidFill>
                  <a:srgbClr val="000000"/>
                </a:solidFill>
                <a:highlight>
                  <a:srgbClr val="FFFF00"/>
                </a:highlight>
                <a:latin typeface="Montserrat"/>
                <a:ea typeface="Montserrat"/>
                <a:cs typeface="Montserrat"/>
                <a:sym typeface="Montserrat"/>
              </a:rPr>
              <a:t>никогда</a:t>
            </a:r>
            <a:r>
              <a:rPr lang="ru-RU" sz="2000" b="0" i="0" u="none" strike="noStrike" cap="none" dirty="0">
                <a:solidFill>
                  <a:srgbClr val="000000"/>
                </a:solidFill>
                <a:latin typeface="Montserrat"/>
                <a:ea typeface="Montserrat"/>
                <a:cs typeface="Montserrat"/>
                <a:sym typeface="Montserrat"/>
              </a:rPr>
              <a:t> не успеваешь вовремя!</a:t>
            </a:r>
            <a:endParaRPr dirty="0"/>
          </a:p>
          <a:p>
            <a:pPr marL="0" marR="0" lvl="0" indent="0" algn="l" rtl="0">
              <a:lnSpc>
                <a:spcPct val="150000"/>
              </a:lnSpc>
              <a:spcBef>
                <a:spcPts val="1000"/>
              </a:spcBef>
              <a:spcAft>
                <a:spcPts val="0"/>
              </a:spcAft>
              <a:buClr>
                <a:srgbClr val="000000"/>
              </a:buClr>
              <a:buSzPts val="1800"/>
              <a:buFont typeface="Arial"/>
              <a:buNone/>
            </a:pPr>
            <a:r>
              <a:rPr lang="ru-RU" sz="2000" b="0" i="0" u="none" strike="noStrike" cap="none" dirty="0">
                <a:solidFill>
                  <a:srgbClr val="000000"/>
                </a:solidFill>
                <a:latin typeface="Montserrat"/>
                <a:ea typeface="Montserrat"/>
                <a:cs typeface="Montserrat"/>
                <a:sym typeface="Montserrat"/>
              </a:rPr>
              <a:t>Да тебе </a:t>
            </a:r>
            <a:r>
              <a:rPr lang="ru-RU" sz="2000" b="1" i="0" u="none" strike="noStrike" cap="none" dirty="0">
                <a:solidFill>
                  <a:srgbClr val="000000"/>
                </a:solidFill>
                <a:highlight>
                  <a:srgbClr val="FFFF00"/>
                </a:highlight>
                <a:latin typeface="Montserrat"/>
                <a:ea typeface="Montserrat"/>
                <a:cs typeface="Montserrat"/>
                <a:sym typeface="Montserrat"/>
              </a:rPr>
              <a:t>что ни скажешь, все не так</a:t>
            </a:r>
            <a:r>
              <a:rPr lang="ru-RU" sz="2000" b="1" i="0" u="none" strike="noStrike" cap="none" dirty="0">
                <a:solidFill>
                  <a:srgbClr val="000000"/>
                </a:solidFill>
                <a:latin typeface="Montserrat"/>
                <a:ea typeface="Montserrat"/>
                <a:cs typeface="Montserrat"/>
                <a:sym typeface="Montserrat"/>
              </a:rPr>
              <a:t>!</a:t>
            </a:r>
            <a:endParaRPr dirty="0"/>
          </a:p>
          <a:p>
            <a:pPr marL="0" marR="0" lvl="0" indent="0" algn="l" rtl="0">
              <a:lnSpc>
                <a:spcPct val="150000"/>
              </a:lnSpc>
              <a:spcBef>
                <a:spcPts val="1000"/>
              </a:spcBef>
              <a:spcAft>
                <a:spcPts val="0"/>
              </a:spcAft>
              <a:buClr>
                <a:srgbClr val="000000"/>
              </a:buClr>
              <a:buSzPts val="1800"/>
              <a:buFont typeface="Arial"/>
              <a:buNone/>
            </a:pPr>
            <a:r>
              <a:rPr lang="ru-RU" sz="2000" b="1" i="0" u="none" strike="noStrike" cap="none" dirty="0">
                <a:solidFill>
                  <a:srgbClr val="000000"/>
                </a:solidFill>
                <a:highlight>
                  <a:srgbClr val="FFFF00"/>
                </a:highlight>
                <a:latin typeface="Montserrat"/>
                <a:ea typeface="Montserrat"/>
                <a:cs typeface="Montserrat"/>
                <a:sym typeface="Montserrat"/>
              </a:rPr>
              <a:t>Люди</a:t>
            </a:r>
            <a:r>
              <a:rPr lang="ru-RU" sz="2000" b="0" i="0" u="none" strike="noStrike" cap="none" dirty="0">
                <a:solidFill>
                  <a:srgbClr val="000000"/>
                </a:solidFill>
                <a:latin typeface="Montserrat"/>
                <a:ea typeface="Montserrat"/>
                <a:cs typeface="Montserrat"/>
                <a:sym typeface="Montserrat"/>
              </a:rPr>
              <a:t> вообще ленивы…</a:t>
            </a:r>
            <a:endParaRPr dirty="0"/>
          </a:p>
        </p:txBody>
      </p:sp>
      <p:sp>
        <p:nvSpPr>
          <p:cNvPr id="495" name="Google Shape;495;p38"/>
          <p:cNvSpPr txBox="1"/>
          <p:nvPr/>
        </p:nvSpPr>
        <p:spPr>
          <a:xfrm>
            <a:off x="7191701" y="1735087"/>
            <a:ext cx="4446221" cy="3024336"/>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1000"/>
              </a:spcBef>
              <a:spcAft>
                <a:spcPts val="0"/>
              </a:spcAft>
              <a:buClr>
                <a:srgbClr val="000000"/>
              </a:buClr>
              <a:buSzPts val="1800"/>
              <a:buFont typeface="Arial"/>
              <a:buNone/>
            </a:pPr>
            <a:r>
              <a:rPr lang="ru-RU" sz="2800" b="1" i="0" u="none" strike="noStrike" cap="none" dirty="0">
                <a:solidFill>
                  <a:schemeClr val="lt1"/>
                </a:solidFill>
                <a:latin typeface="Montserrat"/>
                <a:ea typeface="Montserrat"/>
                <a:cs typeface="Montserrat"/>
                <a:sym typeface="Montserrat"/>
              </a:rPr>
              <a:t>Оценка включает защиты</a:t>
            </a:r>
            <a:endParaRPr dirty="0"/>
          </a:p>
          <a:p>
            <a:pPr marL="285750" marR="0" lvl="0" indent="-285750" rtl="0">
              <a:lnSpc>
                <a:spcPct val="90000"/>
              </a:lnSpc>
              <a:spcBef>
                <a:spcPts val="1000"/>
              </a:spcBef>
              <a:spcAft>
                <a:spcPts val="0"/>
              </a:spcAft>
              <a:buClr>
                <a:srgbClr val="000000"/>
              </a:buClr>
              <a:buSzPts val="1800"/>
              <a:buFont typeface="Arial" panose="020B0604020202020204" pitchFamily="34" charset="0"/>
              <a:buChar char="•"/>
            </a:pPr>
            <a:r>
              <a:rPr lang="ru-RU" sz="1800" b="0" i="0" u="none" strike="noStrike" cap="none" dirty="0">
                <a:solidFill>
                  <a:schemeClr val="lt1"/>
                </a:solidFill>
                <a:latin typeface="Montserrat"/>
                <a:ea typeface="Montserrat"/>
                <a:cs typeface="Montserrat"/>
                <a:sym typeface="Montserrat"/>
              </a:rPr>
              <a:t>снижает доверие и открытость человека</a:t>
            </a:r>
            <a:endParaRPr dirty="0"/>
          </a:p>
          <a:p>
            <a:pPr marL="285750" marR="0" lvl="0" indent="-285750" rtl="0">
              <a:lnSpc>
                <a:spcPct val="90000"/>
              </a:lnSpc>
              <a:spcBef>
                <a:spcPts val="1000"/>
              </a:spcBef>
              <a:spcAft>
                <a:spcPts val="0"/>
              </a:spcAft>
              <a:buClr>
                <a:srgbClr val="000000"/>
              </a:buClr>
              <a:buSzPts val="1800"/>
              <a:buFont typeface="Arial" panose="020B0604020202020204" pitchFamily="34" charset="0"/>
              <a:buChar char="•"/>
            </a:pPr>
            <a:r>
              <a:rPr lang="ru-RU" sz="1800" b="0" i="0" u="none" strike="noStrike" cap="none" dirty="0">
                <a:solidFill>
                  <a:schemeClr val="lt1"/>
                </a:solidFill>
                <a:latin typeface="Montserrat"/>
                <a:ea typeface="Montserrat"/>
                <a:cs typeface="Montserrat"/>
                <a:sym typeface="Montserrat"/>
              </a:rPr>
              <a:t>мешает исследовать контекст ситуации</a:t>
            </a:r>
            <a:endParaRPr dirty="0"/>
          </a:p>
          <a:p>
            <a:pPr marL="285750" marR="0" lvl="0" indent="-285750" rtl="0">
              <a:lnSpc>
                <a:spcPct val="90000"/>
              </a:lnSpc>
              <a:spcBef>
                <a:spcPts val="1000"/>
              </a:spcBef>
              <a:spcAft>
                <a:spcPts val="0"/>
              </a:spcAft>
              <a:buClr>
                <a:srgbClr val="000000"/>
              </a:buClr>
              <a:buSzPts val="1800"/>
              <a:buFont typeface="Arial" panose="020B0604020202020204" pitchFamily="34" charset="0"/>
              <a:buChar char="•"/>
            </a:pPr>
            <a:r>
              <a:rPr lang="ru-RU" sz="1800" b="0" i="0" u="none" strike="noStrike" cap="none" dirty="0">
                <a:solidFill>
                  <a:schemeClr val="lt1"/>
                </a:solidFill>
                <a:latin typeface="Montserrat"/>
                <a:ea typeface="Montserrat"/>
                <a:cs typeface="Montserrat"/>
                <a:sym typeface="Montserrat"/>
              </a:rPr>
              <a:t>ограничивает ваше восприятие</a:t>
            </a:r>
            <a:endParaRPr dirty="0"/>
          </a:p>
        </p:txBody>
      </p:sp>
      <p:sp>
        <p:nvSpPr>
          <p:cNvPr id="2" name="TextBox 1">
            <a:extLst>
              <a:ext uri="{FF2B5EF4-FFF2-40B4-BE49-F238E27FC236}">
                <a16:creationId xmlns:a16="http://schemas.microsoft.com/office/drawing/2014/main" id="{CE5275DB-14D5-81A3-B551-FA148E4B38FC}"/>
              </a:ext>
            </a:extLst>
          </p:cNvPr>
          <p:cNvSpPr txBox="1"/>
          <p:nvPr/>
        </p:nvSpPr>
        <p:spPr>
          <a:xfrm>
            <a:off x="787129" y="5215607"/>
            <a:ext cx="8905461" cy="1323439"/>
          </a:xfrm>
          <a:prstGeom prst="rect">
            <a:avLst/>
          </a:prstGeom>
          <a:noFill/>
        </p:spPr>
        <p:txBody>
          <a:bodyPr wrap="square" rtlCol="0">
            <a:spAutoFit/>
          </a:bodyPr>
          <a:lstStyle/>
          <a:p>
            <a:pPr marL="285750" indent="-285750">
              <a:buFont typeface="Arial" panose="020B0604020202020204" pitchFamily="34" charset="0"/>
              <a:buChar char="•"/>
            </a:pPr>
            <a:r>
              <a:rPr lang="ru-RU" sz="2000" i="1" dirty="0"/>
              <a:t>Приведи пример</a:t>
            </a:r>
          </a:p>
          <a:p>
            <a:pPr marL="285750" indent="-285750">
              <a:buFont typeface="Arial" panose="020B0604020202020204" pitchFamily="34" charset="0"/>
              <a:buChar char="•"/>
            </a:pPr>
            <a:r>
              <a:rPr lang="ru-RU" sz="2000" i="1" dirty="0"/>
              <a:t>А в чём это выражается?</a:t>
            </a:r>
          </a:p>
          <a:p>
            <a:pPr marL="285750" indent="-285750">
              <a:buFont typeface="Arial" panose="020B0604020202020204" pitchFamily="34" charset="0"/>
              <a:buChar char="•"/>
            </a:pPr>
            <a:r>
              <a:rPr lang="ru-RU" sz="2000" dirty="0"/>
              <a:t>Из оценочных формулировок хотим уйти в описательные!</a:t>
            </a:r>
          </a:p>
          <a:p>
            <a:pPr marL="285750" indent="-285750">
              <a:buFont typeface="Arial" panose="020B0604020202020204" pitchFamily="34" charset="0"/>
              <a:buChar char="•"/>
            </a:pPr>
            <a:r>
              <a:rPr lang="ru-RU" sz="2000" dirty="0"/>
              <a:t>Лучше самим не использовать оценки! Просто описывать ситуацию.</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9"/>
          <p:cNvSpPr txBox="1">
            <a:spLocks noGrp="1"/>
          </p:cNvSpPr>
          <p:nvPr>
            <p:ph type="title"/>
          </p:nvPr>
        </p:nvSpPr>
        <p:spPr>
          <a:xfrm>
            <a:off x="626166" y="187036"/>
            <a:ext cx="4833730" cy="787813"/>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Феноменология</a:t>
            </a:r>
            <a:endParaRPr dirty="0"/>
          </a:p>
        </p:txBody>
      </p:sp>
      <p:sp>
        <p:nvSpPr>
          <p:cNvPr id="10" name="Объект 9">
            <a:extLst>
              <a:ext uri="{FF2B5EF4-FFF2-40B4-BE49-F238E27FC236}">
                <a16:creationId xmlns:a16="http://schemas.microsoft.com/office/drawing/2014/main" id="{8E5E7996-E05A-08F5-8FF9-A688809D2055}"/>
              </a:ext>
            </a:extLst>
          </p:cNvPr>
          <p:cNvSpPr>
            <a:spLocks noGrp="1"/>
          </p:cNvSpPr>
          <p:nvPr>
            <p:ph idx="1"/>
          </p:nvPr>
        </p:nvSpPr>
        <p:spPr>
          <a:xfrm>
            <a:off x="713725" y="974849"/>
            <a:ext cx="7707910" cy="5696115"/>
          </a:xfrm>
        </p:spPr>
        <p:txBody>
          <a:bodyPr>
            <a:normAutofit fontScale="62500" lnSpcReduction="20000"/>
          </a:bodyPr>
          <a:lstStyle/>
          <a:p>
            <a:pPr marL="0" indent="0">
              <a:buNone/>
            </a:pPr>
            <a:r>
              <a:rPr lang="ru-RU" dirty="0"/>
              <a:t>О том, что и как мы будем предлагать человеку.</a:t>
            </a:r>
          </a:p>
          <a:p>
            <a:pPr marL="0" indent="0">
              <a:buNone/>
            </a:pPr>
            <a:r>
              <a:rPr lang="ru-RU" dirty="0"/>
              <a:t>Вместо </a:t>
            </a:r>
            <a:r>
              <a:rPr lang="ru-RU" i="1" dirty="0"/>
              <a:t>«начни действовать так-то!»</a:t>
            </a:r>
          </a:p>
          <a:p>
            <a:pPr marL="0" indent="0">
              <a:buNone/>
            </a:pPr>
            <a:r>
              <a:rPr lang="ru-RU" b="1" dirty="0"/>
              <a:t>Коучинговые вопросы</a:t>
            </a:r>
            <a:r>
              <a:rPr lang="ru-RU" dirty="0"/>
              <a:t>:</a:t>
            </a:r>
          </a:p>
          <a:p>
            <a:r>
              <a:rPr lang="ru-RU" i="1" dirty="0"/>
              <a:t>Я замечаю, что когда сотрудники к тебе обращаются с такими-то вопросами, ты действуешь так-то.</a:t>
            </a:r>
            <a:br>
              <a:rPr lang="ru-RU" i="1" dirty="0"/>
            </a:br>
            <a:r>
              <a:rPr lang="ru-RU" i="1" dirty="0"/>
              <a:t>Что ты думаешь об этом?</a:t>
            </a:r>
            <a:br>
              <a:rPr lang="ru-RU" i="1" dirty="0"/>
            </a:br>
            <a:r>
              <a:rPr lang="ru-RU" i="1" dirty="0"/>
              <a:t>Что бы ты сам хотел с этим сделать?</a:t>
            </a:r>
          </a:p>
          <a:p>
            <a:pPr marL="0" indent="0">
              <a:buNone/>
            </a:pPr>
            <a:r>
              <a:rPr lang="ru-RU" b="1" dirty="0"/>
              <a:t>Интервенция</a:t>
            </a:r>
            <a:r>
              <a:rPr lang="ru-RU" dirty="0"/>
              <a:t> — когда мы проговариваем о том, что мы что-то заметили (увидели, услышали) в коммуникации и можем человека попросить прокомментировать.</a:t>
            </a:r>
            <a:br>
              <a:rPr lang="ru-RU" dirty="0"/>
            </a:br>
            <a:r>
              <a:rPr lang="ru-RU" dirty="0"/>
              <a:t>Помогает вскрывать какие-то моменты на встречах / в коммуникации.</a:t>
            </a:r>
          </a:p>
          <a:p>
            <a:r>
              <a:rPr lang="ru-RU" dirty="0"/>
              <a:t>На 1:1 (человек скрестил руки и отклонился назад):</a:t>
            </a:r>
            <a:br>
              <a:rPr lang="ru-RU" dirty="0"/>
            </a:br>
            <a:r>
              <a:rPr lang="ru-RU" i="1" dirty="0"/>
              <a:t>Я вижу, что когда я поднял вопрос о том-то, у тебя изменилось настроение,  расскажи, почему?</a:t>
            </a:r>
          </a:p>
          <a:p>
            <a:r>
              <a:rPr lang="ru-RU" i="1" dirty="0"/>
              <a:t>Я вижу, что вы почёсываете бороду, возможно это связано с тем, что вам интересно, или какая-то мысль появилась, которой хотелось бы поделиться?</a:t>
            </a:r>
          </a:p>
          <a:p>
            <a:r>
              <a:rPr lang="ru-RU" i="1" dirty="0"/>
              <a:t>Я заметил, что ты про это проговорил, а про это промолчал. Почему?</a:t>
            </a:r>
          </a:p>
          <a:p>
            <a:r>
              <a:rPr lang="ru-RU" i="1" dirty="0"/>
              <a:t>Я заметил, что ты напрягся, когда я заговорил о…</a:t>
            </a:r>
          </a:p>
          <a:p>
            <a:pPr marL="0" indent="0">
              <a:buNone/>
            </a:pPr>
            <a:r>
              <a:rPr lang="ru-RU" dirty="0"/>
              <a:t>Предложить </a:t>
            </a:r>
            <a:r>
              <a:rPr lang="ru-RU" b="1" dirty="0"/>
              <a:t>метафору</a:t>
            </a:r>
            <a:r>
              <a:rPr lang="ru-RU" dirty="0"/>
              <a:t>: </a:t>
            </a:r>
            <a:r>
              <a:rPr lang="ru-RU" i="1" dirty="0"/>
              <a:t>для меня эта ситуация похожа на…</a:t>
            </a:r>
          </a:p>
        </p:txBody>
      </p:sp>
      <p:sp>
        <p:nvSpPr>
          <p:cNvPr id="501" name="Google Shape;501;p39"/>
          <p:cNvSpPr txBox="1"/>
          <p:nvPr/>
        </p:nvSpPr>
        <p:spPr>
          <a:xfrm>
            <a:off x="9897549" y="3017694"/>
            <a:ext cx="1572109" cy="1358315"/>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2000"/>
              <a:buFont typeface="Arial"/>
              <a:buNone/>
            </a:pPr>
            <a:r>
              <a:rPr lang="ru-RU" b="1" dirty="0">
                <a:sym typeface="Montserrat"/>
              </a:rPr>
              <a:t>Интервенция</a:t>
            </a:r>
            <a:br>
              <a:rPr lang="ru-RU" b="1" dirty="0">
                <a:sym typeface="Montserrat"/>
              </a:rPr>
            </a:br>
            <a:r>
              <a:rPr lang="ru-RU" dirty="0">
                <a:sym typeface="Montserrat"/>
              </a:rPr>
              <a:t>Вижу</a:t>
            </a:r>
            <a:br>
              <a:rPr lang="ru-RU" dirty="0">
                <a:sym typeface="Montserrat"/>
              </a:rPr>
            </a:br>
            <a:r>
              <a:rPr lang="ru-RU" dirty="0">
                <a:sym typeface="Montserrat"/>
              </a:rPr>
              <a:t>Слышу</a:t>
            </a:r>
            <a:br>
              <a:rPr lang="ru-RU" dirty="0">
                <a:sym typeface="Montserrat"/>
              </a:rPr>
            </a:br>
            <a:r>
              <a:rPr lang="ru-RU" dirty="0">
                <a:sym typeface="Montserrat"/>
              </a:rPr>
              <a:t>Чувствую</a:t>
            </a:r>
            <a:br>
              <a:rPr lang="ru-RU" dirty="0">
                <a:sym typeface="Montserrat"/>
              </a:rPr>
            </a:br>
            <a:r>
              <a:rPr lang="ru-RU" dirty="0">
                <a:sym typeface="Montserrat"/>
              </a:rPr>
              <a:t>Метафора</a:t>
            </a:r>
            <a:endParaRPr dirty="0"/>
          </a:p>
        </p:txBody>
      </p:sp>
      <p:pic>
        <p:nvPicPr>
          <p:cNvPr id="502" name="Google Shape;502;p39" descr="Human, man, people, person, profile"/>
          <p:cNvPicPr preferRelativeResize="0"/>
          <p:nvPr/>
        </p:nvPicPr>
        <p:blipFill rotWithShape="1">
          <a:blip r:embed="rId3">
            <a:alphaModFix/>
          </a:blip>
          <a:srcRect/>
          <a:stretch/>
        </p:blipFill>
        <p:spPr>
          <a:xfrm>
            <a:off x="9335496" y="769537"/>
            <a:ext cx="1046882" cy="1046882"/>
          </a:xfrm>
          <a:prstGeom prst="rect">
            <a:avLst/>
          </a:prstGeom>
          <a:noFill/>
          <a:ln>
            <a:noFill/>
          </a:ln>
        </p:spPr>
      </p:pic>
      <p:pic>
        <p:nvPicPr>
          <p:cNvPr id="503" name="Google Shape;503;p39" descr="Human, man, people, person, profile"/>
          <p:cNvPicPr preferRelativeResize="0"/>
          <p:nvPr/>
        </p:nvPicPr>
        <p:blipFill rotWithShape="1">
          <a:blip r:embed="rId3">
            <a:alphaModFix/>
          </a:blip>
          <a:srcRect/>
          <a:stretch/>
        </p:blipFill>
        <p:spPr>
          <a:xfrm>
            <a:off x="10954834" y="5540718"/>
            <a:ext cx="1046882" cy="1046882"/>
          </a:xfrm>
          <a:prstGeom prst="rect">
            <a:avLst/>
          </a:prstGeom>
          <a:noFill/>
          <a:ln>
            <a:noFill/>
          </a:ln>
        </p:spPr>
      </p:pic>
      <p:pic>
        <p:nvPicPr>
          <p:cNvPr id="504" name="Google Shape;504;p39" descr="Chat, cloud, speech, talk, text"/>
          <p:cNvPicPr preferRelativeResize="0"/>
          <p:nvPr/>
        </p:nvPicPr>
        <p:blipFill rotWithShape="1">
          <a:blip r:embed="rId4">
            <a:alphaModFix/>
          </a:blip>
          <a:srcRect/>
          <a:stretch/>
        </p:blipFill>
        <p:spPr>
          <a:xfrm flipH="1">
            <a:off x="10132211" y="5171834"/>
            <a:ext cx="1046881" cy="1046882"/>
          </a:xfrm>
          <a:prstGeom prst="rect">
            <a:avLst/>
          </a:prstGeom>
          <a:noFill/>
          <a:ln>
            <a:noFill/>
          </a:ln>
        </p:spPr>
      </p:pic>
      <p:cxnSp>
        <p:nvCxnSpPr>
          <p:cNvPr id="505" name="Google Shape;505;p39"/>
          <p:cNvCxnSpPr>
            <a:cxnSpLocks/>
            <a:stCxn id="504" idx="3"/>
            <a:endCxn id="502" idx="2"/>
          </p:cNvCxnSpPr>
          <p:nvPr/>
        </p:nvCxnSpPr>
        <p:spPr>
          <a:xfrm rot="10800000">
            <a:off x="9858937" y="1816419"/>
            <a:ext cx="273274" cy="3878856"/>
          </a:xfrm>
          <a:prstGeom prst="curvedConnector2">
            <a:avLst/>
          </a:prstGeom>
          <a:noFill/>
          <a:ln w="25400" cap="flat" cmpd="sng">
            <a:solidFill>
              <a:schemeClr val="dk1"/>
            </a:solidFill>
            <a:prstDash val="solid"/>
            <a:round/>
            <a:headEnd type="none" w="sm" len="sm"/>
            <a:tailEnd type="triangle" w="med" len="med"/>
          </a:ln>
        </p:spPr>
      </p:cxnSp>
      <p:pic>
        <p:nvPicPr>
          <p:cNvPr id="506" name="Google Shape;506;p39" descr="Chat, cloud, speech, talk, text"/>
          <p:cNvPicPr preferRelativeResize="0"/>
          <p:nvPr/>
        </p:nvPicPr>
        <p:blipFill rotWithShape="1">
          <a:blip r:embed="rId4">
            <a:alphaModFix/>
          </a:blip>
          <a:srcRect/>
          <a:stretch/>
        </p:blipFill>
        <p:spPr>
          <a:xfrm>
            <a:off x="10470005" y="451407"/>
            <a:ext cx="1046883" cy="1046882"/>
          </a:xfrm>
          <a:prstGeom prst="rect">
            <a:avLst/>
          </a:prstGeom>
          <a:noFill/>
          <a:ln>
            <a:noFill/>
          </a:ln>
        </p:spPr>
      </p:pic>
      <p:cxnSp>
        <p:nvCxnSpPr>
          <p:cNvPr id="507" name="Google Shape;507;p39"/>
          <p:cNvCxnSpPr>
            <a:cxnSpLocks/>
            <a:stCxn id="506" idx="3"/>
            <a:endCxn id="503" idx="0"/>
          </p:cNvCxnSpPr>
          <p:nvPr/>
        </p:nvCxnSpPr>
        <p:spPr>
          <a:xfrm flipH="1">
            <a:off x="11478275" y="974848"/>
            <a:ext cx="38613" cy="4565870"/>
          </a:xfrm>
          <a:prstGeom prst="curvedConnector4">
            <a:avLst>
              <a:gd name="adj1" fmla="val -592029"/>
              <a:gd name="adj2" fmla="val 55732"/>
            </a:avLst>
          </a:prstGeom>
          <a:noFill/>
          <a:ln w="25400" cap="flat" cmpd="sng">
            <a:solidFill>
              <a:schemeClr val="dk1"/>
            </a:solidFill>
            <a:prstDash val="solid"/>
            <a:round/>
            <a:headEnd type="none" w="sm" len="sm"/>
            <a:tailEnd type="triangle" w="med" len="med"/>
          </a:ln>
        </p:spPr>
      </p:cxnSp>
      <p:pic>
        <p:nvPicPr>
          <p:cNvPr id="508" name="Google Shape;508;p39" descr="Mark, question, information, sign"/>
          <p:cNvPicPr preferRelativeResize="0"/>
          <p:nvPr/>
        </p:nvPicPr>
        <p:blipFill rotWithShape="1">
          <a:blip r:embed="rId5">
            <a:alphaModFix/>
          </a:blip>
          <a:srcRect/>
          <a:stretch/>
        </p:blipFill>
        <p:spPr>
          <a:xfrm>
            <a:off x="10840160" y="833403"/>
            <a:ext cx="282889" cy="282889"/>
          </a:xfrm>
          <a:prstGeom prst="rect">
            <a:avLst/>
          </a:prstGeom>
          <a:noFill/>
          <a:ln>
            <a:noFill/>
          </a:ln>
        </p:spPr>
      </p:pic>
      <p:cxnSp>
        <p:nvCxnSpPr>
          <p:cNvPr id="509" name="Google Shape;509;p39"/>
          <p:cNvCxnSpPr>
            <a:cxnSpLocks/>
            <a:stCxn id="502" idx="2"/>
            <a:endCxn id="501" idx="0"/>
          </p:cNvCxnSpPr>
          <p:nvPr/>
        </p:nvCxnSpPr>
        <p:spPr>
          <a:xfrm rot="16200000" flipH="1">
            <a:off x="9670633" y="2004722"/>
            <a:ext cx="1201275" cy="824667"/>
          </a:xfrm>
          <a:prstGeom prst="curvedConnector3">
            <a:avLst>
              <a:gd name="adj1" fmla="val 50000"/>
            </a:avLst>
          </a:prstGeom>
          <a:noFill/>
          <a:ln w="25400" cap="flat" cmpd="sng">
            <a:solidFill>
              <a:schemeClr val="dk1"/>
            </a:solidFill>
            <a:prstDash val="solid"/>
            <a:round/>
            <a:headEnd type="none" w="sm" len="sm"/>
            <a:tailEnd type="triangle" w="med" len="med"/>
          </a:ln>
        </p:spPr>
      </p:cxnSp>
      <p:cxnSp>
        <p:nvCxnSpPr>
          <p:cNvPr id="510" name="Google Shape;510;p39"/>
          <p:cNvCxnSpPr>
            <a:cxnSpLocks/>
            <a:stCxn id="501" idx="2"/>
            <a:endCxn id="503" idx="0"/>
          </p:cNvCxnSpPr>
          <p:nvPr/>
        </p:nvCxnSpPr>
        <p:spPr>
          <a:xfrm rot="16200000" flipH="1">
            <a:off x="10498585" y="4561027"/>
            <a:ext cx="1164709" cy="794671"/>
          </a:xfrm>
          <a:prstGeom prst="curvedConnector3">
            <a:avLst>
              <a:gd name="adj1" fmla="val 50000"/>
            </a:avLst>
          </a:prstGeom>
          <a:noFill/>
          <a:ln w="25400" cap="flat" cmpd="sng">
            <a:solidFill>
              <a:schemeClr val="dk1"/>
            </a:solidFill>
            <a:prstDash val="solid"/>
            <a:round/>
            <a:headEnd type="none" w="sm" len="sm"/>
            <a:tailEnd type="triangle" w="med" len="med"/>
          </a:ln>
        </p:spPr>
      </p:cxnSp>
      <p:pic>
        <p:nvPicPr>
          <p:cNvPr id="511" name="Google Shape;511;p39" descr="Bulb, light, electric, energy, idea, lamp, thought"/>
          <p:cNvPicPr preferRelativeResize="0"/>
          <p:nvPr/>
        </p:nvPicPr>
        <p:blipFill rotWithShape="1">
          <a:blip r:embed="rId6">
            <a:alphaModFix/>
          </a:blip>
          <a:srcRect/>
          <a:stretch/>
        </p:blipFill>
        <p:spPr>
          <a:xfrm>
            <a:off x="11569672" y="4257695"/>
            <a:ext cx="564102" cy="56410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7"/>
          <p:cNvSpPr txBox="1">
            <a:spLocks noGrp="1"/>
          </p:cNvSpPr>
          <p:nvPr>
            <p:ph type="title"/>
          </p:nvPr>
        </p:nvSpPr>
        <p:spPr>
          <a:xfrm>
            <a:off x="572553" y="485491"/>
            <a:ext cx="10721487" cy="76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Большая картинка мотивации</a:t>
            </a:r>
            <a:endParaRPr dirty="0"/>
          </a:p>
        </p:txBody>
      </p:sp>
      <p:sp>
        <p:nvSpPr>
          <p:cNvPr id="201" name="Google Shape;201;p7"/>
          <p:cNvSpPr/>
          <p:nvPr/>
        </p:nvSpPr>
        <p:spPr>
          <a:xfrm>
            <a:off x="6752430" y="3939658"/>
            <a:ext cx="1313591" cy="696647"/>
          </a:xfrm>
          <a:prstGeom prst="rightArrow">
            <a:avLst>
              <a:gd name="adj1" fmla="val 50000"/>
              <a:gd name="adj2" fmla="val 50000"/>
            </a:avLst>
          </a:prstGeom>
          <a:gradFill>
            <a:gsLst>
              <a:gs pos="0">
                <a:srgbClr val="003D5D"/>
              </a:gs>
              <a:gs pos="100000">
                <a:srgbClr val="0075B0"/>
              </a:gs>
            </a:gsLst>
            <a:lin ang="5400000" scaled="0"/>
          </a:gradFill>
          <a:ln w="19050" cap="flat" cmpd="sng">
            <a:solidFill>
              <a:schemeClr val="dk1"/>
            </a:solidFill>
            <a:prstDash val="solid"/>
            <a:round/>
            <a:headEnd type="none" w="sm" len="sm"/>
            <a:tailEnd type="none" w="sm" len="sm"/>
          </a:ln>
        </p:spPr>
        <p:txBody>
          <a:bodyPr spcFirstLastPara="1" wrap="square" lIns="106850" tIns="53425" rIns="106850" bIns="53425" anchor="t" anchorCtr="0">
            <a:noAutofit/>
          </a:bodyPr>
          <a:lstStyle/>
          <a:p>
            <a:pPr marL="0" marR="0" lvl="0" indent="0" algn="l" rtl="0">
              <a:lnSpc>
                <a:spcPct val="100000"/>
              </a:lnSpc>
              <a:spcBef>
                <a:spcPts val="0"/>
              </a:spcBef>
              <a:spcAft>
                <a:spcPts val="0"/>
              </a:spcAft>
              <a:buClr>
                <a:srgbClr val="000000"/>
              </a:buClr>
              <a:buSzPts val="2267"/>
              <a:buFont typeface="Arial"/>
              <a:buNone/>
            </a:pPr>
            <a:endParaRPr sz="2267" b="0" i="0" u="none" strike="noStrike" cap="none">
              <a:solidFill>
                <a:srgbClr val="000000"/>
              </a:solidFill>
              <a:latin typeface="Arial"/>
              <a:ea typeface="Arial"/>
              <a:cs typeface="Arial"/>
              <a:sym typeface="Arial"/>
            </a:endParaRPr>
          </a:p>
        </p:txBody>
      </p:sp>
      <p:sp>
        <p:nvSpPr>
          <p:cNvPr id="202" name="Google Shape;202;p7"/>
          <p:cNvSpPr/>
          <p:nvPr/>
        </p:nvSpPr>
        <p:spPr>
          <a:xfrm>
            <a:off x="8351315" y="3155929"/>
            <a:ext cx="903093" cy="783728"/>
          </a:xfrm>
          <a:prstGeom prst="star5">
            <a:avLst>
              <a:gd name="adj" fmla="val 19098"/>
              <a:gd name="hf" fmla="val 105146"/>
              <a:gd name="vf" fmla="val 110557"/>
            </a:avLst>
          </a:prstGeom>
          <a:gradFill>
            <a:gsLst>
              <a:gs pos="0">
                <a:schemeClr val="accent4"/>
              </a:gs>
              <a:gs pos="100000">
                <a:schemeClr val="accent2"/>
              </a:gs>
            </a:gsLst>
            <a:path path="circle">
              <a:fillToRect l="50000" t="50000" r="50000" b="50000"/>
            </a:path>
            <a:tileRect/>
          </a:gradFill>
          <a:ln w="19050" cap="flat" cmpd="sng">
            <a:solidFill>
              <a:schemeClr val="dk1"/>
            </a:solidFill>
            <a:prstDash val="solid"/>
            <a:round/>
            <a:headEnd type="none" w="sm" len="sm"/>
            <a:tailEnd type="none" w="sm" len="sm"/>
          </a:ln>
        </p:spPr>
        <p:txBody>
          <a:bodyPr spcFirstLastPara="1" wrap="square" lIns="106850" tIns="53425" rIns="106850" bIns="53425" anchor="t" anchorCtr="0">
            <a:noAutofit/>
          </a:bodyPr>
          <a:lstStyle/>
          <a:p>
            <a:pPr marL="0" marR="0" lvl="0" indent="0" algn="l" rtl="0">
              <a:lnSpc>
                <a:spcPct val="100000"/>
              </a:lnSpc>
              <a:spcBef>
                <a:spcPts val="0"/>
              </a:spcBef>
              <a:spcAft>
                <a:spcPts val="0"/>
              </a:spcAft>
              <a:buClr>
                <a:srgbClr val="000000"/>
              </a:buClr>
              <a:buSzPts val="2267"/>
              <a:buFont typeface="Arial"/>
              <a:buNone/>
            </a:pPr>
            <a:endParaRPr sz="2267" b="0" i="0" u="none" strike="noStrike" cap="none">
              <a:solidFill>
                <a:srgbClr val="000000"/>
              </a:solidFill>
              <a:latin typeface="Arial"/>
              <a:ea typeface="Arial"/>
              <a:cs typeface="Arial"/>
              <a:sym typeface="Arial"/>
            </a:endParaRPr>
          </a:p>
        </p:txBody>
      </p:sp>
      <p:pic>
        <p:nvPicPr>
          <p:cNvPr id="203" name="Google Shape;203;p7" descr="anchor, harbor icon"/>
          <p:cNvPicPr preferRelativeResize="0"/>
          <p:nvPr/>
        </p:nvPicPr>
        <p:blipFill rotWithShape="1">
          <a:blip r:embed="rId3">
            <a:alphaModFix/>
          </a:blip>
          <a:srcRect/>
          <a:stretch/>
        </p:blipFill>
        <p:spPr>
          <a:xfrm>
            <a:off x="5573164" y="5594192"/>
            <a:ext cx="492596" cy="522485"/>
          </a:xfrm>
          <a:prstGeom prst="rect">
            <a:avLst/>
          </a:prstGeom>
          <a:noFill/>
          <a:ln>
            <a:noFill/>
          </a:ln>
        </p:spPr>
      </p:pic>
      <p:sp>
        <p:nvSpPr>
          <p:cNvPr id="204" name="Google Shape;204;p7"/>
          <p:cNvSpPr/>
          <p:nvPr/>
        </p:nvSpPr>
        <p:spPr>
          <a:xfrm>
            <a:off x="3261154" y="1675555"/>
            <a:ext cx="2627180" cy="1880060"/>
          </a:xfrm>
          <a:prstGeom prst="cloud">
            <a:avLst/>
          </a:prstGeom>
          <a:gradFill>
            <a:gsLst>
              <a:gs pos="0">
                <a:srgbClr val="D8D8D8"/>
              </a:gs>
              <a:gs pos="100000">
                <a:srgbClr val="A5A5A5"/>
              </a:gs>
            </a:gsLst>
            <a:path path="circle">
              <a:fillToRect l="50000" t="50000" r="50000" b="50000"/>
            </a:path>
            <a:tileRect/>
          </a:gradFill>
          <a:ln w="9525" cap="flat" cmpd="sng">
            <a:solidFill>
              <a:schemeClr val="dk1"/>
            </a:solidFill>
            <a:prstDash val="solid"/>
            <a:round/>
            <a:headEnd type="none" w="sm" len="sm"/>
            <a:tailEnd type="none" w="sm" len="sm"/>
          </a:ln>
        </p:spPr>
        <p:txBody>
          <a:bodyPr spcFirstLastPara="1" wrap="square" lIns="106850" tIns="53425" rIns="106850" bIns="53425" anchor="t" anchorCtr="0">
            <a:noAutofit/>
          </a:bodyPr>
          <a:lstStyle/>
          <a:p>
            <a:pPr marL="0" marR="0" lvl="0" indent="0" algn="l" rtl="0">
              <a:lnSpc>
                <a:spcPct val="100000"/>
              </a:lnSpc>
              <a:spcBef>
                <a:spcPts val="0"/>
              </a:spcBef>
              <a:spcAft>
                <a:spcPts val="0"/>
              </a:spcAft>
              <a:buClr>
                <a:srgbClr val="000000"/>
              </a:buClr>
              <a:buSzPts val="2267"/>
              <a:buFont typeface="Arial"/>
              <a:buNone/>
            </a:pPr>
            <a:endParaRPr sz="2267" b="0" i="0" u="none" strike="noStrike" cap="none">
              <a:solidFill>
                <a:srgbClr val="000000"/>
              </a:solidFill>
              <a:latin typeface="Arial"/>
              <a:ea typeface="Arial"/>
              <a:cs typeface="Arial"/>
              <a:sym typeface="Arial"/>
            </a:endParaRPr>
          </a:p>
        </p:txBody>
      </p:sp>
      <p:sp>
        <p:nvSpPr>
          <p:cNvPr id="205" name="Google Shape;205;p7"/>
          <p:cNvSpPr/>
          <p:nvPr/>
        </p:nvSpPr>
        <p:spPr>
          <a:xfrm>
            <a:off x="8761812" y="4287980"/>
            <a:ext cx="903093" cy="783728"/>
          </a:xfrm>
          <a:prstGeom prst="star5">
            <a:avLst>
              <a:gd name="adj" fmla="val 19098"/>
              <a:gd name="hf" fmla="val 105146"/>
              <a:gd name="vf" fmla="val 110557"/>
            </a:avLst>
          </a:prstGeom>
          <a:gradFill>
            <a:gsLst>
              <a:gs pos="0">
                <a:schemeClr val="accent4"/>
              </a:gs>
              <a:gs pos="100000">
                <a:schemeClr val="accent2"/>
              </a:gs>
            </a:gsLst>
            <a:path path="circle">
              <a:fillToRect l="50000" t="50000" r="50000" b="50000"/>
            </a:path>
            <a:tileRect/>
          </a:gradFill>
          <a:ln w="19050" cap="flat" cmpd="sng">
            <a:solidFill>
              <a:schemeClr val="dk1"/>
            </a:solidFill>
            <a:prstDash val="solid"/>
            <a:round/>
            <a:headEnd type="none" w="sm" len="sm"/>
            <a:tailEnd type="none" w="sm" len="sm"/>
          </a:ln>
        </p:spPr>
        <p:txBody>
          <a:bodyPr spcFirstLastPara="1" wrap="square" lIns="106850" tIns="53425" rIns="106850" bIns="53425" anchor="t" anchorCtr="0">
            <a:noAutofit/>
          </a:bodyPr>
          <a:lstStyle/>
          <a:p>
            <a:pPr marL="0" marR="0" lvl="0" indent="0" algn="l" rtl="0">
              <a:lnSpc>
                <a:spcPct val="100000"/>
              </a:lnSpc>
              <a:spcBef>
                <a:spcPts val="0"/>
              </a:spcBef>
              <a:spcAft>
                <a:spcPts val="0"/>
              </a:spcAft>
              <a:buClr>
                <a:srgbClr val="000000"/>
              </a:buClr>
              <a:buSzPts val="2267"/>
              <a:buFont typeface="Arial"/>
              <a:buNone/>
            </a:pPr>
            <a:endParaRPr sz="2267" b="0" i="0" u="none" strike="noStrike" cap="none">
              <a:solidFill>
                <a:srgbClr val="000000"/>
              </a:solidFill>
              <a:latin typeface="Arial"/>
              <a:ea typeface="Arial"/>
              <a:cs typeface="Arial"/>
              <a:sym typeface="Arial"/>
            </a:endParaRPr>
          </a:p>
        </p:txBody>
      </p:sp>
      <p:sp>
        <p:nvSpPr>
          <p:cNvPr id="206" name="Google Shape;206;p7"/>
          <p:cNvSpPr/>
          <p:nvPr/>
        </p:nvSpPr>
        <p:spPr>
          <a:xfrm>
            <a:off x="8269216" y="3459605"/>
            <a:ext cx="1267523" cy="1786265"/>
          </a:xfrm>
          <a:prstGeom prst="cloud">
            <a:avLst/>
          </a:prstGeom>
          <a:gradFill>
            <a:gsLst>
              <a:gs pos="0">
                <a:srgbClr val="003D5D"/>
              </a:gs>
              <a:gs pos="100000">
                <a:srgbClr val="0075B0"/>
              </a:gs>
            </a:gsLst>
            <a:lin ang="5400000" scaled="0"/>
          </a:gradFill>
          <a:ln w="9525" cap="flat" cmpd="sng">
            <a:solidFill>
              <a:schemeClr val="dk1"/>
            </a:solidFill>
            <a:prstDash val="solid"/>
            <a:round/>
            <a:headEnd type="none" w="sm" len="sm"/>
            <a:tailEnd type="none" w="sm" len="sm"/>
          </a:ln>
        </p:spPr>
        <p:txBody>
          <a:bodyPr spcFirstLastPara="1" wrap="square" lIns="106850" tIns="53425" rIns="106850" bIns="53425" anchor="t" anchorCtr="0">
            <a:noAutofit/>
          </a:bodyPr>
          <a:lstStyle/>
          <a:p>
            <a:pPr marL="0" marR="0" lvl="0" indent="0" algn="l" rtl="0">
              <a:lnSpc>
                <a:spcPct val="100000"/>
              </a:lnSpc>
              <a:spcBef>
                <a:spcPts val="0"/>
              </a:spcBef>
              <a:spcAft>
                <a:spcPts val="0"/>
              </a:spcAft>
              <a:buClr>
                <a:srgbClr val="000000"/>
              </a:buClr>
              <a:buSzPts val="2267"/>
              <a:buFont typeface="Arial"/>
              <a:buNone/>
            </a:pPr>
            <a:endParaRPr sz="2267" b="0" i="0" u="none" strike="noStrike" cap="none">
              <a:solidFill>
                <a:srgbClr val="000000"/>
              </a:solidFill>
              <a:latin typeface="Arial"/>
              <a:ea typeface="Arial"/>
              <a:cs typeface="Arial"/>
              <a:sym typeface="Arial"/>
            </a:endParaRPr>
          </a:p>
        </p:txBody>
      </p:sp>
      <p:pic>
        <p:nvPicPr>
          <p:cNvPr id="207" name="Google Shape;207;p7" descr="man, mens room, person, user icon"/>
          <p:cNvPicPr preferRelativeResize="0"/>
          <p:nvPr/>
        </p:nvPicPr>
        <p:blipFill rotWithShape="1">
          <a:blip r:embed="rId4">
            <a:alphaModFix/>
          </a:blip>
          <a:srcRect/>
          <a:stretch/>
        </p:blipFill>
        <p:spPr>
          <a:xfrm>
            <a:off x="4998468" y="3678414"/>
            <a:ext cx="1641988" cy="1741617"/>
          </a:xfrm>
          <a:prstGeom prst="rect">
            <a:avLst/>
          </a:prstGeom>
          <a:noFill/>
          <a:ln>
            <a:noFill/>
          </a:ln>
        </p:spPr>
      </p:pic>
      <p:pic>
        <p:nvPicPr>
          <p:cNvPr id="208" name="Google Shape;208;p7" descr="anchor, harbor icon"/>
          <p:cNvPicPr preferRelativeResize="0"/>
          <p:nvPr/>
        </p:nvPicPr>
        <p:blipFill rotWithShape="1">
          <a:blip r:embed="rId3">
            <a:alphaModFix/>
          </a:blip>
          <a:srcRect/>
          <a:stretch/>
        </p:blipFill>
        <p:spPr>
          <a:xfrm>
            <a:off x="6053217" y="5595980"/>
            <a:ext cx="492596" cy="522485"/>
          </a:xfrm>
          <a:prstGeom prst="rect">
            <a:avLst/>
          </a:prstGeom>
          <a:noFill/>
          <a:ln>
            <a:noFill/>
          </a:ln>
        </p:spPr>
      </p:pic>
      <p:pic>
        <p:nvPicPr>
          <p:cNvPr id="209" name="Google Shape;209;p7" descr="anchor, harbor icon"/>
          <p:cNvPicPr preferRelativeResize="0"/>
          <p:nvPr/>
        </p:nvPicPr>
        <p:blipFill rotWithShape="1">
          <a:blip r:embed="rId3">
            <a:alphaModFix/>
          </a:blip>
          <a:srcRect/>
          <a:stretch/>
        </p:blipFill>
        <p:spPr>
          <a:xfrm>
            <a:off x="5069996" y="5595980"/>
            <a:ext cx="492596" cy="522485"/>
          </a:xfrm>
          <a:prstGeom prst="rect">
            <a:avLst/>
          </a:prstGeom>
          <a:noFill/>
          <a:ln>
            <a:noFill/>
          </a:ln>
        </p:spPr>
      </p:pic>
      <p:sp>
        <p:nvSpPr>
          <p:cNvPr id="210" name="Google Shape;210;p7"/>
          <p:cNvSpPr/>
          <p:nvPr/>
        </p:nvSpPr>
        <p:spPr>
          <a:xfrm>
            <a:off x="6955630" y="4142858"/>
            <a:ext cx="1313591" cy="696647"/>
          </a:xfrm>
          <a:prstGeom prst="rightArrow">
            <a:avLst>
              <a:gd name="adj1" fmla="val 50000"/>
              <a:gd name="adj2" fmla="val 50000"/>
            </a:avLst>
          </a:prstGeom>
          <a:gradFill>
            <a:gsLst>
              <a:gs pos="0">
                <a:srgbClr val="003D5D"/>
              </a:gs>
              <a:gs pos="100000">
                <a:srgbClr val="0075B0"/>
              </a:gs>
            </a:gsLst>
            <a:lin ang="5400000" scaled="0"/>
          </a:gradFill>
          <a:ln w="19050" cap="flat" cmpd="sng">
            <a:solidFill>
              <a:schemeClr val="dk1"/>
            </a:solidFill>
            <a:prstDash val="solid"/>
            <a:round/>
            <a:headEnd type="none" w="sm" len="sm"/>
            <a:tailEnd type="none" w="sm" len="sm"/>
          </a:ln>
        </p:spPr>
        <p:txBody>
          <a:bodyPr spcFirstLastPara="1" wrap="square" lIns="106850" tIns="53425" rIns="106850" bIns="53425" anchor="t" anchorCtr="0">
            <a:noAutofit/>
          </a:bodyPr>
          <a:lstStyle/>
          <a:p>
            <a:pPr marL="0" marR="0" lvl="0" indent="0" algn="l" rtl="0">
              <a:lnSpc>
                <a:spcPct val="100000"/>
              </a:lnSpc>
              <a:spcBef>
                <a:spcPts val="0"/>
              </a:spcBef>
              <a:spcAft>
                <a:spcPts val="0"/>
              </a:spcAft>
              <a:buClr>
                <a:srgbClr val="000000"/>
              </a:buClr>
              <a:buSzPts val="2267"/>
              <a:buFont typeface="Arial"/>
              <a:buNone/>
            </a:pPr>
            <a:endParaRPr sz="2267" b="0" i="0" u="none" strike="noStrike" cap="none">
              <a:solidFill>
                <a:srgbClr val="000000"/>
              </a:solidFill>
              <a:latin typeface="Arial"/>
              <a:ea typeface="Arial"/>
              <a:cs typeface="Arial"/>
              <a:sym typeface="Arial"/>
            </a:endParaRPr>
          </a:p>
        </p:txBody>
      </p:sp>
      <p:sp>
        <p:nvSpPr>
          <p:cNvPr id="211" name="Google Shape;211;p7"/>
          <p:cNvSpPr/>
          <p:nvPr/>
        </p:nvSpPr>
        <p:spPr>
          <a:xfrm>
            <a:off x="7158830" y="4346058"/>
            <a:ext cx="1313591" cy="696647"/>
          </a:xfrm>
          <a:prstGeom prst="rightArrow">
            <a:avLst>
              <a:gd name="adj1" fmla="val 50000"/>
              <a:gd name="adj2" fmla="val 50000"/>
            </a:avLst>
          </a:prstGeom>
          <a:gradFill>
            <a:gsLst>
              <a:gs pos="0">
                <a:srgbClr val="003D5D"/>
              </a:gs>
              <a:gs pos="100000">
                <a:srgbClr val="0075B0"/>
              </a:gs>
            </a:gsLst>
            <a:lin ang="5400000" scaled="0"/>
          </a:gradFill>
          <a:ln w="19050" cap="flat" cmpd="sng">
            <a:solidFill>
              <a:schemeClr val="dk1"/>
            </a:solidFill>
            <a:prstDash val="solid"/>
            <a:round/>
            <a:headEnd type="none" w="sm" len="sm"/>
            <a:tailEnd type="none" w="sm" len="sm"/>
          </a:ln>
        </p:spPr>
        <p:txBody>
          <a:bodyPr spcFirstLastPara="1" wrap="square" lIns="106850" tIns="53425" rIns="106850" bIns="53425" anchor="t" anchorCtr="0">
            <a:noAutofit/>
          </a:bodyPr>
          <a:lstStyle/>
          <a:p>
            <a:pPr marL="0" marR="0" lvl="0" indent="0" algn="l" rtl="0">
              <a:lnSpc>
                <a:spcPct val="100000"/>
              </a:lnSpc>
              <a:spcBef>
                <a:spcPts val="0"/>
              </a:spcBef>
              <a:spcAft>
                <a:spcPts val="0"/>
              </a:spcAft>
              <a:buClr>
                <a:srgbClr val="000000"/>
              </a:buClr>
              <a:buSzPts val="2267"/>
              <a:buFont typeface="Arial"/>
              <a:buNone/>
            </a:pPr>
            <a:endParaRPr sz="2267" b="0" i="0" u="none" strike="noStrike" cap="none">
              <a:solidFill>
                <a:srgbClr val="000000"/>
              </a:solidFill>
              <a:latin typeface="Arial"/>
              <a:ea typeface="Arial"/>
              <a:cs typeface="Arial"/>
              <a:sym typeface="Arial"/>
            </a:endParaRPr>
          </a:p>
        </p:txBody>
      </p:sp>
      <p:sp>
        <p:nvSpPr>
          <p:cNvPr id="212" name="Google Shape;212;p7"/>
          <p:cNvSpPr/>
          <p:nvPr/>
        </p:nvSpPr>
        <p:spPr>
          <a:xfrm rot="10800000">
            <a:off x="3188857" y="4024490"/>
            <a:ext cx="1313591" cy="696647"/>
          </a:xfrm>
          <a:prstGeom prst="rightArrow">
            <a:avLst>
              <a:gd name="adj1" fmla="val 50000"/>
              <a:gd name="adj2" fmla="val 50000"/>
            </a:avLst>
          </a:prstGeom>
          <a:gradFill>
            <a:gsLst>
              <a:gs pos="0">
                <a:schemeClr val="accent4"/>
              </a:gs>
              <a:gs pos="100000">
                <a:schemeClr val="accent2"/>
              </a:gs>
            </a:gsLst>
            <a:path path="circle">
              <a:fillToRect l="50000" t="50000" r="50000" b="50000"/>
            </a:path>
            <a:tileRect/>
          </a:gradFill>
          <a:ln w="19050" cap="flat" cmpd="sng">
            <a:solidFill>
              <a:schemeClr val="dk1"/>
            </a:solidFill>
            <a:prstDash val="solid"/>
            <a:round/>
            <a:headEnd type="none" w="sm" len="sm"/>
            <a:tailEnd type="none" w="sm" len="sm"/>
          </a:ln>
        </p:spPr>
        <p:txBody>
          <a:bodyPr spcFirstLastPara="1" wrap="square" lIns="106850" tIns="53425" rIns="106850" bIns="53425" anchor="t" anchorCtr="0">
            <a:noAutofit/>
          </a:bodyPr>
          <a:lstStyle/>
          <a:p>
            <a:pPr marL="0" marR="0" lvl="0" indent="0" algn="l" rtl="0">
              <a:lnSpc>
                <a:spcPct val="100000"/>
              </a:lnSpc>
              <a:spcBef>
                <a:spcPts val="0"/>
              </a:spcBef>
              <a:spcAft>
                <a:spcPts val="0"/>
              </a:spcAft>
              <a:buClr>
                <a:srgbClr val="000000"/>
              </a:buClr>
              <a:buSzPts val="2267"/>
              <a:buFont typeface="Arial"/>
              <a:buNone/>
            </a:pPr>
            <a:endParaRPr sz="2267" b="0" i="0" u="none" strike="noStrike" cap="none">
              <a:solidFill>
                <a:srgbClr val="000000"/>
              </a:solidFill>
              <a:latin typeface="Arial"/>
              <a:ea typeface="Arial"/>
              <a:cs typeface="Arial"/>
              <a:sym typeface="Arial"/>
            </a:endParaRPr>
          </a:p>
        </p:txBody>
      </p:sp>
      <p:sp>
        <p:nvSpPr>
          <p:cNvPr id="213" name="Google Shape;213;p7"/>
          <p:cNvSpPr/>
          <p:nvPr/>
        </p:nvSpPr>
        <p:spPr>
          <a:xfrm rot="10800000">
            <a:off x="3392057" y="4227690"/>
            <a:ext cx="1313591" cy="696647"/>
          </a:xfrm>
          <a:prstGeom prst="rightArrow">
            <a:avLst>
              <a:gd name="adj1" fmla="val 50000"/>
              <a:gd name="adj2" fmla="val 50000"/>
            </a:avLst>
          </a:prstGeom>
          <a:gradFill>
            <a:gsLst>
              <a:gs pos="0">
                <a:schemeClr val="accent4"/>
              </a:gs>
              <a:gs pos="100000">
                <a:schemeClr val="accent2"/>
              </a:gs>
            </a:gsLst>
            <a:path path="circle">
              <a:fillToRect l="50000" t="50000" r="50000" b="50000"/>
            </a:path>
            <a:tileRect/>
          </a:gradFill>
          <a:ln w="19050" cap="flat" cmpd="sng">
            <a:solidFill>
              <a:schemeClr val="dk1"/>
            </a:solidFill>
            <a:prstDash val="solid"/>
            <a:round/>
            <a:headEnd type="none" w="sm" len="sm"/>
            <a:tailEnd type="none" w="sm" len="sm"/>
          </a:ln>
        </p:spPr>
        <p:txBody>
          <a:bodyPr spcFirstLastPara="1" wrap="square" lIns="106850" tIns="53425" rIns="106850" bIns="53425" anchor="t" anchorCtr="0">
            <a:noAutofit/>
          </a:bodyPr>
          <a:lstStyle/>
          <a:p>
            <a:pPr marL="0" marR="0" lvl="0" indent="0" algn="l" rtl="0">
              <a:lnSpc>
                <a:spcPct val="100000"/>
              </a:lnSpc>
              <a:spcBef>
                <a:spcPts val="0"/>
              </a:spcBef>
              <a:spcAft>
                <a:spcPts val="0"/>
              </a:spcAft>
              <a:buClr>
                <a:srgbClr val="000000"/>
              </a:buClr>
              <a:buSzPts val="2267"/>
              <a:buFont typeface="Arial"/>
              <a:buNone/>
            </a:pPr>
            <a:endParaRPr sz="2267" b="0" i="0" u="none" strike="noStrike" cap="none">
              <a:solidFill>
                <a:srgbClr val="000000"/>
              </a:solidFill>
              <a:latin typeface="Arial"/>
              <a:ea typeface="Arial"/>
              <a:cs typeface="Arial"/>
              <a:sym typeface="Arial"/>
            </a:endParaRPr>
          </a:p>
        </p:txBody>
      </p:sp>
      <p:sp>
        <p:nvSpPr>
          <p:cNvPr id="214" name="Google Shape;214;p7"/>
          <p:cNvSpPr/>
          <p:nvPr/>
        </p:nvSpPr>
        <p:spPr>
          <a:xfrm rot="10800000">
            <a:off x="3595257" y="4430890"/>
            <a:ext cx="1313591" cy="696647"/>
          </a:xfrm>
          <a:prstGeom prst="rightArrow">
            <a:avLst>
              <a:gd name="adj1" fmla="val 50000"/>
              <a:gd name="adj2" fmla="val 50000"/>
            </a:avLst>
          </a:prstGeom>
          <a:gradFill>
            <a:gsLst>
              <a:gs pos="0">
                <a:schemeClr val="accent4"/>
              </a:gs>
              <a:gs pos="100000">
                <a:schemeClr val="accent2"/>
              </a:gs>
            </a:gsLst>
            <a:path path="circle">
              <a:fillToRect l="50000" t="50000" r="50000" b="50000"/>
            </a:path>
            <a:tileRect/>
          </a:gradFill>
          <a:ln w="19050" cap="flat" cmpd="sng">
            <a:solidFill>
              <a:schemeClr val="dk1"/>
            </a:solidFill>
            <a:prstDash val="solid"/>
            <a:round/>
            <a:headEnd type="none" w="sm" len="sm"/>
            <a:tailEnd type="none" w="sm" len="sm"/>
          </a:ln>
        </p:spPr>
        <p:txBody>
          <a:bodyPr spcFirstLastPara="1" wrap="square" lIns="106850" tIns="53425" rIns="106850" bIns="53425" anchor="t" anchorCtr="0">
            <a:noAutofit/>
          </a:bodyPr>
          <a:lstStyle/>
          <a:p>
            <a:pPr marL="0" marR="0" lvl="0" indent="0" algn="l" rtl="0">
              <a:lnSpc>
                <a:spcPct val="100000"/>
              </a:lnSpc>
              <a:spcBef>
                <a:spcPts val="0"/>
              </a:spcBef>
              <a:spcAft>
                <a:spcPts val="0"/>
              </a:spcAft>
              <a:buClr>
                <a:srgbClr val="000000"/>
              </a:buClr>
              <a:buSzPts val="2267"/>
              <a:buFont typeface="Arial"/>
              <a:buNone/>
            </a:pPr>
            <a:endParaRPr sz="2267" b="0" i="0" u="none" strike="noStrike" cap="none">
              <a:solidFill>
                <a:srgbClr val="000000"/>
              </a:solidFill>
              <a:latin typeface="Arial"/>
              <a:ea typeface="Arial"/>
              <a:cs typeface="Arial"/>
              <a:sym typeface="Arial"/>
            </a:endParaRPr>
          </a:p>
        </p:txBody>
      </p:sp>
      <p:sp>
        <p:nvSpPr>
          <p:cNvPr id="215" name="Google Shape;215;p7"/>
          <p:cNvSpPr/>
          <p:nvPr/>
        </p:nvSpPr>
        <p:spPr>
          <a:xfrm>
            <a:off x="5024238" y="2883540"/>
            <a:ext cx="480053" cy="864096"/>
          </a:xfrm>
          <a:prstGeom prst="lightningBolt">
            <a:avLst/>
          </a:prstGeom>
          <a:gradFill>
            <a:gsLst>
              <a:gs pos="0">
                <a:schemeClr val="accent4"/>
              </a:gs>
              <a:gs pos="100000">
                <a:schemeClr val="accent2"/>
              </a:gs>
            </a:gsLst>
            <a:path path="circle">
              <a:fillToRect l="50000" t="50000" r="50000" b="50000"/>
            </a:path>
            <a:tileRect/>
          </a:gradFill>
          <a:ln w="9525" cap="flat" cmpd="sng">
            <a:solidFill>
              <a:schemeClr val="dk1"/>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rgbClr val="000000"/>
              </a:solidFill>
              <a:latin typeface="Arial"/>
              <a:ea typeface="Arial"/>
              <a:cs typeface="Arial"/>
              <a:sym typeface="Arial"/>
            </a:endParaRPr>
          </a:p>
        </p:txBody>
      </p:sp>
      <p:sp>
        <p:nvSpPr>
          <p:cNvPr id="216" name="Google Shape;216;p7"/>
          <p:cNvSpPr/>
          <p:nvPr/>
        </p:nvSpPr>
        <p:spPr>
          <a:xfrm>
            <a:off x="5227438" y="1144169"/>
            <a:ext cx="3456384" cy="1728192"/>
          </a:xfrm>
          <a:prstGeom prst="rightArrow">
            <a:avLst>
              <a:gd name="adj1" fmla="val 50000"/>
              <a:gd name="adj2" fmla="val 50000"/>
            </a:avLst>
          </a:prstGeom>
          <a:gradFill>
            <a:gsLst>
              <a:gs pos="0">
                <a:srgbClr val="D8D8D8"/>
              </a:gs>
              <a:gs pos="100000">
                <a:srgbClr val="A5A5A5"/>
              </a:gs>
            </a:gsLst>
            <a:path path="circle">
              <a:fillToRect l="50000" t="50000" r="50000" b="50000"/>
            </a:path>
            <a:tileRect/>
          </a:gra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400"/>
              <a:buFont typeface="Arial"/>
              <a:buNone/>
            </a:pPr>
            <a:endParaRPr sz="2400" b="0" i="0" u="none" strike="noStrike" cap="none">
              <a:solidFill>
                <a:srgbClr val="FFFFFF"/>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40"/>
          <p:cNvSpPr txBox="1">
            <a:spLocks noGrp="1"/>
          </p:cNvSpPr>
          <p:nvPr>
            <p:ph type="title"/>
          </p:nvPr>
        </p:nvSpPr>
        <p:spPr>
          <a:xfrm>
            <a:off x="735256" y="485491"/>
            <a:ext cx="10558784" cy="76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Обратная связь</a:t>
            </a:r>
            <a:endParaRPr dirty="0"/>
          </a:p>
        </p:txBody>
      </p:sp>
      <p:sp>
        <p:nvSpPr>
          <p:cNvPr id="517" name="Google Shape;517;p40"/>
          <p:cNvSpPr txBox="1"/>
          <p:nvPr/>
        </p:nvSpPr>
        <p:spPr>
          <a:xfrm>
            <a:off x="735256" y="1649438"/>
            <a:ext cx="10721487" cy="46781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2000" b="1" dirty="0">
                <a:sym typeface="Montserrat"/>
              </a:rPr>
              <a:t>Как вы даете ОС?</a:t>
            </a:r>
            <a:endParaRPr sz="2000" b="1" dirty="0">
              <a:sym typeface="Montserrat"/>
            </a:endParaRPr>
          </a:p>
          <a:p>
            <a:pPr marL="342900" indent="-342900">
              <a:buFont typeface="Arial" panose="020B0604020202020204" pitchFamily="34" charset="0"/>
              <a:buChar char="•"/>
            </a:pPr>
            <a:r>
              <a:rPr lang="ru-RU" sz="2000" dirty="0">
                <a:sym typeface="Montserrat"/>
              </a:rPr>
              <a:t>Фреймворк SBI (</a:t>
            </a:r>
            <a:r>
              <a:rPr lang="en" sz="2000" dirty="0">
                <a:sym typeface="Montserrat"/>
              </a:rPr>
              <a:t>Situation-Behavior-Impact</a:t>
            </a:r>
            <a:r>
              <a:rPr lang="ru-RU" sz="2000" dirty="0">
                <a:sym typeface="Montserrat"/>
              </a:rPr>
              <a:t>)</a:t>
            </a:r>
          </a:p>
          <a:p>
            <a:pPr marL="342900" lvl="0" indent="-342900">
              <a:buFont typeface="Arial" panose="020B0604020202020204" pitchFamily="34" charset="0"/>
              <a:buChar char="•"/>
            </a:pPr>
            <a:r>
              <a:rPr lang="ru-RU" sz="2000" dirty="0">
                <a:sym typeface="Montserrat"/>
              </a:rPr>
              <a:t>Метод STAR (</a:t>
            </a:r>
            <a:r>
              <a:rPr lang="en" sz="2000" dirty="0">
                <a:sym typeface="Montserrat"/>
              </a:rPr>
              <a:t>Situation/Task</a:t>
            </a:r>
            <a:r>
              <a:rPr lang="ru-RU" sz="2000" dirty="0">
                <a:sym typeface="Montserrat"/>
              </a:rPr>
              <a:t>,</a:t>
            </a:r>
            <a:r>
              <a:rPr lang="en" sz="2000" dirty="0">
                <a:sym typeface="Montserrat"/>
              </a:rPr>
              <a:t> Action</a:t>
            </a:r>
            <a:r>
              <a:rPr lang="ru-RU" sz="2000" dirty="0">
                <a:sym typeface="Montserrat"/>
              </a:rPr>
              <a:t>,</a:t>
            </a:r>
            <a:r>
              <a:rPr lang="en" sz="2000" dirty="0">
                <a:sym typeface="Montserrat"/>
              </a:rPr>
              <a:t> Result</a:t>
            </a:r>
            <a:r>
              <a:rPr lang="ru-RU" sz="2000" dirty="0">
                <a:sym typeface="Montserrat"/>
              </a:rPr>
              <a:t>)</a:t>
            </a:r>
          </a:p>
          <a:p>
            <a:pPr marL="342900" marR="0" lvl="0" indent="-342900" algn="l" rtl="0">
              <a:lnSpc>
                <a:spcPct val="100000"/>
              </a:lnSpc>
              <a:spcBef>
                <a:spcPts val="0"/>
              </a:spcBef>
              <a:spcAft>
                <a:spcPts val="0"/>
              </a:spcAft>
              <a:buFont typeface="Arial" panose="020B0604020202020204" pitchFamily="34" charset="0"/>
              <a:buChar char="•"/>
            </a:pPr>
            <a:r>
              <a:rPr lang="ru-RU" sz="2000" i="1" dirty="0">
                <a:sym typeface="Montserrat"/>
              </a:rPr>
              <a:t>«мне хватило»</a:t>
            </a:r>
            <a:r>
              <a:rPr lang="ru-RU" sz="2000" dirty="0">
                <a:sym typeface="Montserrat"/>
              </a:rPr>
              <a:t>, </a:t>
            </a:r>
            <a:r>
              <a:rPr lang="ru-RU" sz="2000" i="1" dirty="0">
                <a:sym typeface="Montserrat"/>
              </a:rPr>
              <a:t>«мне не хватило»</a:t>
            </a:r>
          </a:p>
          <a:p>
            <a:pPr marL="0" marR="0" lvl="0" indent="0" algn="l" rtl="0">
              <a:lnSpc>
                <a:spcPct val="100000"/>
              </a:lnSpc>
              <a:spcBef>
                <a:spcPts val="0"/>
              </a:spcBef>
              <a:spcAft>
                <a:spcPts val="0"/>
              </a:spcAft>
              <a:buNone/>
            </a:pPr>
            <a:endParaRPr sz="2000" dirty="0">
              <a:sym typeface="Montserrat"/>
            </a:endParaRPr>
          </a:p>
          <a:p>
            <a:pPr marL="0" marR="0" lvl="0" indent="0" algn="l" rtl="0">
              <a:lnSpc>
                <a:spcPct val="100000"/>
              </a:lnSpc>
              <a:spcBef>
                <a:spcPts val="0"/>
              </a:spcBef>
              <a:spcAft>
                <a:spcPts val="0"/>
              </a:spcAft>
              <a:buNone/>
            </a:pPr>
            <a:r>
              <a:rPr lang="ru-RU" sz="2000" b="1" dirty="0">
                <a:sym typeface="Montserrat"/>
              </a:rPr>
              <a:t>Осознаете и используете различия между:</a:t>
            </a:r>
            <a:endParaRPr sz="2000" b="1" dirty="0">
              <a:sym typeface="Montserrat"/>
            </a:endParaRPr>
          </a:p>
          <a:p>
            <a:pPr marL="0" marR="0" lvl="0" indent="0" algn="l" rtl="0">
              <a:lnSpc>
                <a:spcPct val="100000"/>
              </a:lnSpc>
              <a:spcBef>
                <a:spcPts val="0"/>
              </a:spcBef>
              <a:spcAft>
                <a:spcPts val="0"/>
              </a:spcAft>
              <a:buNone/>
            </a:pPr>
            <a:r>
              <a:rPr lang="ru-RU" sz="2000" dirty="0">
                <a:sym typeface="Montserrat"/>
              </a:rPr>
              <a:t>Критика, оценивание, похвала, признание, благодарность, обратная связь — ?</a:t>
            </a:r>
            <a:endParaRPr sz="2000" dirty="0"/>
          </a:p>
          <a:p>
            <a:pPr marL="0" marR="0" lvl="0" indent="0" algn="l" rtl="0">
              <a:lnSpc>
                <a:spcPct val="100000"/>
              </a:lnSpc>
              <a:spcBef>
                <a:spcPts val="0"/>
              </a:spcBef>
              <a:spcAft>
                <a:spcPts val="0"/>
              </a:spcAft>
              <a:buNone/>
            </a:pPr>
            <a:r>
              <a:rPr lang="ru-RU" sz="2000" dirty="0">
                <a:sym typeface="Montserrat"/>
              </a:rPr>
              <a:t>Требование, рекомендация, просьба, доп. задача, менторство, коучинг — ?</a:t>
            </a:r>
          </a:p>
          <a:p>
            <a:pPr marL="0" marR="0" lvl="0" indent="0" algn="l" rtl="0">
              <a:lnSpc>
                <a:spcPct val="100000"/>
              </a:lnSpc>
              <a:spcBef>
                <a:spcPts val="0"/>
              </a:spcBef>
              <a:spcAft>
                <a:spcPts val="0"/>
              </a:spcAft>
              <a:buNone/>
            </a:pPr>
            <a:endParaRPr sz="2000" dirty="0">
              <a:sym typeface="Montserrat"/>
            </a:endParaRPr>
          </a:p>
          <a:p>
            <a:pPr marL="0" marR="0" lvl="0" indent="0" algn="l" rtl="0">
              <a:lnSpc>
                <a:spcPct val="100000"/>
              </a:lnSpc>
              <a:spcBef>
                <a:spcPts val="0"/>
              </a:spcBef>
              <a:spcAft>
                <a:spcPts val="0"/>
              </a:spcAft>
              <a:buNone/>
            </a:pPr>
            <a:r>
              <a:rPr lang="ru-RU" sz="2000" b="1" dirty="0">
                <a:sym typeface="Montserrat"/>
              </a:rPr>
              <a:t>Как запрашиваете ОС?</a:t>
            </a:r>
            <a:endParaRPr sz="2000" b="1" dirty="0"/>
          </a:p>
          <a:p>
            <a:pPr marL="342900" marR="0" lvl="0" indent="-342900" algn="l" rtl="0">
              <a:lnSpc>
                <a:spcPct val="100000"/>
              </a:lnSpc>
              <a:spcBef>
                <a:spcPts val="0"/>
              </a:spcBef>
              <a:spcAft>
                <a:spcPts val="0"/>
              </a:spcAft>
              <a:buFont typeface="Arial" panose="020B0604020202020204" pitchFamily="34" charset="0"/>
              <a:buChar char="•"/>
            </a:pPr>
            <a:r>
              <a:rPr lang="ru-RU" sz="2000" i="1" dirty="0">
                <a:sym typeface="Montserrat"/>
              </a:rPr>
              <a:t>«Дай мне ОС»</a:t>
            </a:r>
            <a:endParaRPr sz="2000" i="1" dirty="0">
              <a:sym typeface="Montserrat"/>
            </a:endParaRPr>
          </a:p>
          <a:p>
            <a:pPr marL="342900" marR="0" lvl="0" indent="-342900" algn="l" rtl="0">
              <a:lnSpc>
                <a:spcPct val="100000"/>
              </a:lnSpc>
              <a:spcBef>
                <a:spcPts val="0"/>
              </a:spcBef>
              <a:spcAft>
                <a:spcPts val="0"/>
              </a:spcAft>
              <a:buFont typeface="Arial" panose="020B0604020202020204" pitchFamily="34" charset="0"/>
              <a:buChar char="•"/>
            </a:pPr>
            <a:r>
              <a:rPr lang="ru-RU" sz="2000" i="1" dirty="0">
                <a:sym typeface="Montserrat"/>
              </a:rPr>
              <a:t>«Что я делаю / не делаю / мог бы иначе делать в рамках... контекст ... такого, что ...?»</a:t>
            </a:r>
            <a:endParaRPr sz="2000" i="1" dirty="0"/>
          </a:p>
          <a:p>
            <a:pPr marL="0" marR="0" lvl="0" indent="0" algn="l" rtl="0">
              <a:lnSpc>
                <a:spcPct val="100000"/>
              </a:lnSpc>
              <a:spcBef>
                <a:spcPts val="0"/>
              </a:spcBef>
              <a:spcAft>
                <a:spcPts val="0"/>
              </a:spcAft>
              <a:buNone/>
            </a:pPr>
            <a:endParaRPr lang="ru-RU" sz="2000" dirty="0">
              <a:sym typeface="Montserrat"/>
            </a:endParaRPr>
          </a:p>
          <a:p>
            <a:pPr marL="0" marR="0" lvl="0" indent="0" algn="l" rtl="0">
              <a:lnSpc>
                <a:spcPct val="100000"/>
              </a:lnSpc>
              <a:spcBef>
                <a:spcPts val="0"/>
              </a:spcBef>
              <a:spcAft>
                <a:spcPts val="0"/>
              </a:spcAft>
              <a:buNone/>
            </a:pPr>
            <a:r>
              <a:rPr lang="ru-RU" sz="2000" b="1" dirty="0">
                <a:sym typeface="Montserrat"/>
              </a:rPr>
              <a:t>Что делаете с полученной ОС?</a:t>
            </a:r>
            <a:endParaRPr sz="2000" b="1" dirty="0"/>
          </a:p>
          <a:p>
            <a:pPr marL="0" marR="0" lvl="0" indent="0" algn="l" rtl="0">
              <a:lnSpc>
                <a:spcPct val="100000"/>
              </a:lnSpc>
              <a:spcBef>
                <a:spcPts val="0"/>
              </a:spcBef>
              <a:spcAft>
                <a:spcPts val="0"/>
              </a:spcAft>
              <a:buNone/>
            </a:pPr>
            <a:endParaRPr sz="1800" b="0" i="0" u="none" strike="noStrike" cap="none" dirty="0">
              <a:solidFill>
                <a:srgbClr val="0075B0"/>
              </a:solidFill>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Shape 539"/>
        <p:cNvGrpSpPr/>
        <p:nvPr/>
      </p:nvGrpSpPr>
      <p:grpSpPr>
        <a:xfrm>
          <a:off x="0" y="0"/>
          <a:ext cx="0" cy="0"/>
          <a:chOff x="0" y="0"/>
          <a:chExt cx="0" cy="0"/>
        </a:xfrm>
      </p:grpSpPr>
      <p:sp>
        <p:nvSpPr>
          <p:cNvPr id="2" name="Заголовок 1">
            <a:extLst>
              <a:ext uri="{FF2B5EF4-FFF2-40B4-BE49-F238E27FC236}">
                <a16:creationId xmlns:a16="http://schemas.microsoft.com/office/drawing/2014/main" id="{2AF3BEB0-E370-33C5-D799-BEDA8E14136D}"/>
              </a:ext>
            </a:extLst>
          </p:cNvPr>
          <p:cNvSpPr>
            <a:spLocks noGrp="1"/>
          </p:cNvSpPr>
          <p:nvPr>
            <p:ph type="title"/>
          </p:nvPr>
        </p:nvSpPr>
        <p:spPr>
          <a:xfrm>
            <a:off x="838200" y="2966830"/>
            <a:ext cx="10515600" cy="924340"/>
          </a:xfrm>
        </p:spPr>
        <p:txBody>
          <a:bodyPr/>
          <a:lstStyle/>
          <a:p>
            <a:r>
              <a:rPr lang="ru-RU" dirty="0">
                <a:sym typeface="Montserrat"/>
              </a:rPr>
              <a:t>1:1 за рамками правил</a:t>
            </a:r>
            <a:endParaRPr lang="ru-RU"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44"/>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r>
              <a:rPr lang="en-US" dirty="0">
                <a:sym typeface="Montserrat"/>
              </a:rPr>
              <a:t>Skip level 1:1</a:t>
            </a:r>
            <a:br>
              <a:rPr lang="ru-RU" dirty="0">
                <a:sym typeface="Montserrat"/>
              </a:rPr>
            </a:br>
            <a:r>
              <a:rPr lang="ru-RU" dirty="0">
                <a:sym typeface="Montserrat"/>
              </a:rPr>
              <a:t>Встречи 1:1 через уровень:</a:t>
            </a:r>
            <a:endParaRPr dirty="0">
              <a:sym typeface="Montserrat"/>
            </a:endParaRPr>
          </a:p>
        </p:txBody>
      </p:sp>
      <p:sp>
        <p:nvSpPr>
          <p:cNvPr id="2" name="Объект 1">
            <a:extLst>
              <a:ext uri="{FF2B5EF4-FFF2-40B4-BE49-F238E27FC236}">
                <a16:creationId xmlns:a16="http://schemas.microsoft.com/office/drawing/2014/main" id="{4BC6D8E0-1D6A-C17E-5476-EA93DE4AF338}"/>
              </a:ext>
            </a:extLst>
          </p:cNvPr>
          <p:cNvSpPr>
            <a:spLocks noGrp="1"/>
          </p:cNvSpPr>
          <p:nvPr>
            <p:ph idx="1"/>
          </p:nvPr>
        </p:nvSpPr>
        <p:spPr>
          <a:xfrm>
            <a:off x="838200" y="2092441"/>
            <a:ext cx="6622774" cy="4295107"/>
          </a:xfrm>
        </p:spPr>
        <p:txBody>
          <a:bodyPr>
            <a:normAutofit fontScale="85000" lnSpcReduction="10000"/>
          </a:bodyPr>
          <a:lstStyle/>
          <a:p>
            <a:pPr marL="285750" marR="0" lvl="0" indent="-285750" algn="l" rtl="0">
              <a:lnSpc>
                <a:spcPct val="100000"/>
              </a:lnSpc>
              <a:spcAft>
                <a:spcPts val="0"/>
              </a:spcAft>
              <a:buClr>
                <a:srgbClr val="000000"/>
              </a:buClr>
              <a:buSzPct val="100000"/>
              <a:buFont typeface="Arial"/>
              <a:buChar char="•"/>
            </a:pPr>
            <a:r>
              <a:rPr lang="ru-RU" dirty="0">
                <a:sym typeface="Montserrat"/>
              </a:rPr>
              <a:t>Обратная связь про происходящее в компании</a:t>
            </a:r>
          </a:p>
          <a:p>
            <a:pPr marL="285750" marR="0" lvl="0" indent="-285750" algn="l" rtl="0">
              <a:lnSpc>
                <a:spcPct val="100000"/>
              </a:lnSpc>
              <a:spcAft>
                <a:spcPts val="0"/>
              </a:spcAft>
              <a:buClr>
                <a:srgbClr val="000000"/>
              </a:buClr>
              <a:buSzPct val="100000"/>
              <a:buFont typeface="Arial"/>
              <a:buChar char="•"/>
            </a:pPr>
            <a:r>
              <a:rPr lang="ru-RU" dirty="0">
                <a:sym typeface="Montserrat"/>
              </a:rPr>
              <a:t>Обратная связь на руководителя</a:t>
            </a:r>
          </a:p>
          <a:p>
            <a:pPr marL="285750" marR="0" lvl="0" indent="-285750" algn="l" rtl="0">
              <a:lnSpc>
                <a:spcPct val="100000"/>
              </a:lnSpc>
              <a:spcAft>
                <a:spcPts val="0"/>
              </a:spcAft>
              <a:buClr>
                <a:srgbClr val="000000"/>
              </a:buClr>
              <a:buSzPct val="100000"/>
              <a:buFont typeface="Arial"/>
              <a:buChar char="•"/>
            </a:pPr>
            <a:r>
              <a:rPr lang="ru-RU" dirty="0">
                <a:sym typeface="Montserrat"/>
              </a:rPr>
              <a:t>Уровень прозрачности вверх и вниз</a:t>
            </a:r>
          </a:p>
          <a:p>
            <a:pPr marL="285750" marR="0" lvl="0" indent="-285750" algn="l" rtl="0">
              <a:lnSpc>
                <a:spcPct val="100000"/>
              </a:lnSpc>
              <a:spcAft>
                <a:spcPts val="0"/>
              </a:spcAft>
              <a:buClr>
                <a:srgbClr val="000000"/>
              </a:buClr>
              <a:buSzPct val="100000"/>
              <a:buFont typeface="Arial"/>
              <a:buChar char="•"/>
            </a:pPr>
            <a:r>
              <a:rPr lang="en" dirty="0">
                <a:sym typeface="Montserrat"/>
              </a:rPr>
              <a:t>Gallup Q12</a:t>
            </a:r>
          </a:p>
          <a:p>
            <a:pPr marL="285750" marR="0" lvl="0" indent="-285750" algn="l" rtl="0">
              <a:lnSpc>
                <a:spcPct val="100000"/>
              </a:lnSpc>
              <a:spcAft>
                <a:spcPts val="0"/>
              </a:spcAft>
              <a:buClr>
                <a:srgbClr val="000000"/>
              </a:buClr>
              <a:buSzPct val="100000"/>
              <a:buFont typeface="Arial"/>
              <a:buChar char="•"/>
            </a:pPr>
            <a:r>
              <a:rPr lang="en" dirty="0">
                <a:sym typeface="Montserrat"/>
              </a:rPr>
              <a:t>...</a:t>
            </a:r>
            <a:endParaRPr lang="ru-RU" dirty="0">
              <a:sym typeface="Montserrat"/>
            </a:endParaRPr>
          </a:p>
          <a:p>
            <a:pPr marL="0" marR="0" lvl="0" indent="0" algn="l" rtl="0">
              <a:lnSpc>
                <a:spcPct val="100000"/>
              </a:lnSpc>
              <a:spcAft>
                <a:spcPts val="0"/>
              </a:spcAft>
              <a:buClr>
                <a:srgbClr val="000000"/>
              </a:buClr>
              <a:buSzPct val="100000"/>
              <a:buNone/>
            </a:pPr>
            <a:endParaRPr lang="ru-RU" dirty="0">
              <a:sym typeface="Montserrat"/>
            </a:endParaRPr>
          </a:p>
          <a:p>
            <a:pPr marL="0" marR="0" lvl="0" indent="0" algn="l" rtl="0">
              <a:lnSpc>
                <a:spcPct val="100000"/>
              </a:lnSpc>
              <a:spcAft>
                <a:spcPts val="0"/>
              </a:spcAft>
              <a:buClr>
                <a:srgbClr val="000000"/>
              </a:buClr>
              <a:buSzPct val="100000"/>
              <a:buNone/>
            </a:pPr>
            <a:r>
              <a:rPr lang="ru-RU" dirty="0">
                <a:sym typeface="Montserrat"/>
              </a:rPr>
              <a:t>Позиционировать как:</a:t>
            </a:r>
            <a:br>
              <a:rPr lang="ru-RU" dirty="0">
                <a:sym typeface="Montserrat"/>
              </a:rPr>
            </a:br>
            <a:r>
              <a:rPr lang="ru-RU" i="1" dirty="0">
                <a:sym typeface="Montserrat"/>
              </a:rPr>
              <a:t>«хочу лучше знать то, что происходит в моей компании, а у вас есть возможность поделиться со мной чем-то важным</a:t>
            </a:r>
            <a:r>
              <a:rPr lang="ru-RU" dirty="0">
                <a:sym typeface="Montserrat"/>
              </a:rPr>
              <a:t>»</a:t>
            </a:r>
          </a:p>
        </p:txBody>
      </p:sp>
      <p:pic>
        <p:nvPicPr>
          <p:cNvPr id="548" name="Google Shape;548;p44"/>
          <p:cNvPicPr preferRelativeResize="0"/>
          <p:nvPr/>
        </p:nvPicPr>
        <p:blipFill rotWithShape="1">
          <a:blip r:embed="rId3">
            <a:alphaModFix/>
          </a:blip>
          <a:srcRect/>
          <a:stretch/>
        </p:blipFill>
        <p:spPr>
          <a:xfrm>
            <a:off x="7566357" y="2092442"/>
            <a:ext cx="4625643" cy="3053603"/>
          </a:xfrm>
          <a:prstGeom prst="rect">
            <a:avLst/>
          </a:prstGeom>
          <a:noFill/>
          <a:ln>
            <a:noFill/>
          </a:ln>
        </p:spPr>
      </p:pic>
      <p:sp>
        <p:nvSpPr>
          <p:cNvPr id="3" name="TextBox 2">
            <a:extLst>
              <a:ext uri="{FF2B5EF4-FFF2-40B4-BE49-F238E27FC236}">
                <a16:creationId xmlns:a16="http://schemas.microsoft.com/office/drawing/2014/main" id="{77FFF473-401E-1F63-ADC7-9488471DBF2F}"/>
              </a:ext>
            </a:extLst>
          </p:cNvPr>
          <p:cNvSpPr txBox="1"/>
          <p:nvPr/>
        </p:nvSpPr>
        <p:spPr>
          <a:xfrm>
            <a:off x="8070256" y="5224633"/>
            <a:ext cx="3617843" cy="646331"/>
          </a:xfrm>
          <a:prstGeom prst="rect">
            <a:avLst/>
          </a:prstGeom>
          <a:noFill/>
        </p:spPr>
        <p:txBody>
          <a:bodyPr wrap="square" rtlCol="0">
            <a:spAutoFit/>
          </a:bodyPr>
          <a:lstStyle/>
          <a:p>
            <a:r>
              <a:rPr lang="ru-RU" dirty="0"/>
              <a:t>Эрик Шмидт</a:t>
            </a:r>
            <a:r>
              <a:rPr lang="ru-RU" b="0" i="0" dirty="0">
                <a:solidFill>
                  <a:srgbClr val="4D5156"/>
                </a:solidFill>
                <a:effectLst/>
                <a:latin typeface="arial" panose="020B0604020202020204" pitchFamily="34" charset="0"/>
              </a:rPr>
              <a:t> — технический консультант компании </a:t>
            </a:r>
            <a:r>
              <a:rPr lang="en" b="0" i="0" dirty="0">
                <a:solidFill>
                  <a:srgbClr val="4D5156"/>
                </a:solidFill>
                <a:effectLst/>
                <a:latin typeface="arial" panose="020B0604020202020204" pitchFamily="34" charset="0"/>
              </a:rPr>
              <a:t>Alphabet</a:t>
            </a:r>
            <a:endParaRPr lang="ru-RU"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45"/>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Колесо баланса сотрудника</a:t>
            </a:r>
            <a:endParaRPr dirty="0"/>
          </a:p>
        </p:txBody>
      </p:sp>
      <p:sp>
        <p:nvSpPr>
          <p:cNvPr id="2" name="Объект 1">
            <a:extLst>
              <a:ext uri="{FF2B5EF4-FFF2-40B4-BE49-F238E27FC236}">
                <a16:creationId xmlns:a16="http://schemas.microsoft.com/office/drawing/2014/main" id="{509374D4-F128-B866-5BC5-923DF2081170}"/>
              </a:ext>
            </a:extLst>
          </p:cNvPr>
          <p:cNvSpPr>
            <a:spLocks noGrp="1"/>
          </p:cNvSpPr>
          <p:nvPr>
            <p:ph idx="1"/>
          </p:nvPr>
        </p:nvSpPr>
        <p:spPr>
          <a:xfrm>
            <a:off x="838200" y="1364974"/>
            <a:ext cx="8199784" cy="5127901"/>
          </a:xfrm>
        </p:spPr>
        <p:txBody>
          <a:bodyPr>
            <a:normAutofit fontScale="70000" lnSpcReduction="20000"/>
          </a:bodyPr>
          <a:lstStyle/>
          <a:p>
            <a:pPr marL="285750" marR="0" lvl="0" indent="-285750" algn="l" rtl="0">
              <a:lnSpc>
                <a:spcPct val="100000"/>
              </a:lnSpc>
              <a:spcAft>
                <a:spcPts val="0"/>
              </a:spcAft>
              <a:buClr>
                <a:srgbClr val="000000"/>
              </a:buClr>
              <a:buSzPct val="100000"/>
              <a:buFont typeface="Arial"/>
              <a:buChar char="•"/>
            </a:pPr>
            <a:r>
              <a:rPr lang="ru-RU" dirty="0">
                <a:sym typeface="Montserrat"/>
              </a:rPr>
              <a:t>Восемь главных качеств идеального сотрудника на этой позиции?</a:t>
            </a:r>
          </a:p>
          <a:p>
            <a:pPr marL="285750" marR="0" lvl="0" indent="-285750" algn="l" rtl="0">
              <a:lnSpc>
                <a:spcPct val="100000"/>
              </a:lnSpc>
              <a:spcAft>
                <a:spcPts val="0"/>
              </a:spcAft>
              <a:buClr>
                <a:srgbClr val="000000"/>
              </a:buClr>
              <a:buSzPct val="100000"/>
              <a:buFont typeface="Arial"/>
              <a:buChar char="•"/>
            </a:pPr>
            <a:r>
              <a:rPr lang="ru-RU" dirty="0">
                <a:sym typeface="Montserrat"/>
              </a:rPr>
              <a:t>Про что эти качества для тебя? </a:t>
            </a:r>
          </a:p>
          <a:p>
            <a:pPr marL="285750" marR="0" lvl="0" indent="-285750" algn="l" rtl="0">
              <a:lnSpc>
                <a:spcPct val="100000"/>
              </a:lnSpc>
              <a:spcAft>
                <a:spcPts val="0"/>
              </a:spcAft>
              <a:buClr>
                <a:srgbClr val="000000"/>
              </a:buClr>
              <a:buSzPct val="100000"/>
              <a:buFont typeface="Arial"/>
              <a:buChar char="•"/>
            </a:pPr>
            <a:r>
              <a:rPr lang="ru-RU" dirty="0">
                <a:sym typeface="Montserrat"/>
              </a:rPr>
              <a:t>По оценке от 1 до 10 как они сейчас присутствуют в текущей реальности? (Рисуем колесо баланса)</a:t>
            </a:r>
          </a:p>
          <a:p>
            <a:pPr marL="285750" marR="0" lvl="0" indent="-285750" algn="l" rtl="0">
              <a:lnSpc>
                <a:spcPct val="100000"/>
              </a:lnSpc>
              <a:spcAft>
                <a:spcPts val="0"/>
              </a:spcAft>
              <a:buClr>
                <a:srgbClr val="000000"/>
              </a:buClr>
              <a:buSzPct val="100000"/>
              <a:buFont typeface="Arial"/>
              <a:buChar char="•"/>
            </a:pPr>
            <a:r>
              <a:rPr lang="ru-RU" dirty="0">
                <a:sym typeface="Montserrat"/>
              </a:rPr>
              <a:t>Какие есть мысли, глядя на то, что получилось?</a:t>
            </a:r>
          </a:p>
          <a:p>
            <a:pPr marL="285750" marR="0" lvl="0" indent="-285750" algn="l" rtl="0">
              <a:lnSpc>
                <a:spcPct val="100000"/>
              </a:lnSpc>
              <a:spcAft>
                <a:spcPts val="0"/>
              </a:spcAft>
              <a:buClr>
                <a:srgbClr val="000000"/>
              </a:buClr>
              <a:buSzPct val="100000"/>
              <a:buFont typeface="Arial"/>
              <a:buChar char="•"/>
            </a:pPr>
            <a:r>
              <a:rPr lang="ru-RU" dirty="0">
                <a:sym typeface="Montserrat"/>
              </a:rPr>
              <a:t>Что бы ты мог сделать, чтобы получить +2 по качествам? Вот что я вижу…</a:t>
            </a:r>
          </a:p>
          <a:p>
            <a:pPr marL="0" marR="0" lvl="0" indent="0" algn="l" rtl="0">
              <a:lnSpc>
                <a:spcPct val="100000"/>
              </a:lnSpc>
              <a:spcAft>
                <a:spcPts val="0"/>
              </a:spcAft>
              <a:buClr>
                <a:srgbClr val="000000"/>
              </a:buClr>
              <a:buSzPts val="3240"/>
              <a:buNone/>
            </a:pPr>
            <a:r>
              <a:rPr lang="ru-RU" dirty="0">
                <a:sym typeface="Montserrat"/>
              </a:rPr>
              <a:t>Насколько я подхожу для этой позиции?</a:t>
            </a:r>
          </a:p>
          <a:p>
            <a:pPr marL="0" marR="0" lvl="0" indent="0" algn="l" rtl="0">
              <a:lnSpc>
                <a:spcPct val="100000"/>
              </a:lnSpc>
              <a:spcAft>
                <a:spcPts val="0"/>
              </a:spcAft>
              <a:buClr>
                <a:srgbClr val="000000"/>
              </a:buClr>
              <a:buSzPts val="3240"/>
              <a:buNone/>
            </a:pPr>
            <a:r>
              <a:rPr lang="ru-RU" dirty="0">
                <a:sym typeface="Montserrat"/>
              </a:rPr>
              <a:t>Что нужно прокачать?</a:t>
            </a:r>
          </a:p>
          <a:p>
            <a:pPr marL="0" marR="0" lvl="0" indent="0" algn="l" rtl="0">
              <a:lnSpc>
                <a:spcPct val="100000"/>
              </a:lnSpc>
              <a:spcAft>
                <a:spcPts val="0"/>
              </a:spcAft>
              <a:buClr>
                <a:srgbClr val="000000"/>
              </a:buClr>
              <a:buSzPts val="3240"/>
              <a:buNone/>
            </a:pPr>
            <a:r>
              <a:rPr lang="ru-RU" dirty="0">
                <a:sym typeface="Montserrat"/>
              </a:rPr>
              <a:t>То же самое может сделать руководитель и потом можно сравнить результаты, синхронизироваться.</a:t>
            </a:r>
          </a:p>
          <a:p>
            <a:pPr>
              <a:lnSpc>
                <a:spcPct val="100000"/>
              </a:lnSpc>
              <a:buClr>
                <a:srgbClr val="000000"/>
              </a:buClr>
              <a:buSzPct val="100000"/>
            </a:pPr>
            <a:r>
              <a:rPr lang="ru-RU" dirty="0"/>
              <a:t>Руководителю понятно, как себя ощущает сотрудник</a:t>
            </a:r>
          </a:p>
          <a:p>
            <a:pPr>
              <a:lnSpc>
                <a:spcPct val="100000"/>
              </a:lnSpc>
              <a:buClr>
                <a:srgbClr val="000000"/>
              </a:buClr>
              <a:buSzPct val="100000"/>
            </a:pPr>
            <a:r>
              <a:rPr lang="ru-RU" dirty="0"/>
              <a:t>Сотруднику понятно, что думает о нём руководитель</a:t>
            </a:r>
          </a:p>
          <a:p>
            <a:pPr marL="0" indent="0">
              <a:lnSpc>
                <a:spcPct val="100000"/>
              </a:lnSpc>
              <a:buClr>
                <a:srgbClr val="000000"/>
              </a:buClr>
              <a:buSzPct val="100000"/>
              <a:buNone/>
            </a:pPr>
            <a:r>
              <a:rPr lang="ru-RU" dirty="0"/>
              <a:t>Можно составить общий список качеств, синхронизированный с командой и т.п.</a:t>
            </a:r>
          </a:p>
        </p:txBody>
      </p:sp>
      <p:pic>
        <p:nvPicPr>
          <p:cNvPr id="555" name="Google Shape;555;p45"/>
          <p:cNvPicPr preferRelativeResize="0"/>
          <p:nvPr/>
        </p:nvPicPr>
        <p:blipFill rotWithShape="1">
          <a:blip r:embed="rId3">
            <a:alphaModFix/>
          </a:blip>
          <a:srcRect/>
          <a:stretch/>
        </p:blipFill>
        <p:spPr>
          <a:xfrm>
            <a:off x="9230009" y="1995496"/>
            <a:ext cx="2838338" cy="286700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46"/>
          <p:cNvSpPr txBox="1">
            <a:spLocks noGrp="1"/>
          </p:cNvSpPr>
          <p:nvPr>
            <p:ph type="title"/>
          </p:nvPr>
        </p:nvSpPr>
        <p:spPr>
          <a:xfrm>
            <a:off x="502368" y="386147"/>
            <a:ext cx="6098628" cy="698784"/>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Оценка команды</a:t>
            </a:r>
            <a:endParaRPr dirty="0"/>
          </a:p>
        </p:txBody>
      </p:sp>
      <p:sp>
        <p:nvSpPr>
          <p:cNvPr id="2" name="Объект 1">
            <a:extLst>
              <a:ext uri="{FF2B5EF4-FFF2-40B4-BE49-F238E27FC236}">
                <a16:creationId xmlns:a16="http://schemas.microsoft.com/office/drawing/2014/main" id="{257B06E5-4CCF-8C71-023F-37E6E6702B3F}"/>
              </a:ext>
            </a:extLst>
          </p:cNvPr>
          <p:cNvSpPr>
            <a:spLocks noGrp="1"/>
          </p:cNvSpPr>
          <p:nvPr>
            <p:ph idx="1"/>
          </p:nvPr>
        </p:nvSpPr>
        <p:spPr>
          <a:xfrm>
            <a:off x="7028251" y="1442753"/>
            <a:ext cx="4606701" cy="4351338"/>
          </a:xfrm>
        </p:spPr>
        <p:txBody>
          <a:bodyPr>
            <a:normAutofit/>
          </a:bodyPr>
          <a:lstStyle/>
          <a:p>
            <a:pPr marL="285750" marR="0" lvl="0" indent="-285750" algn="l" rtl="0">
              <a:lnSpc>
                <a:spcPct val="100000"/>
              </a:lnSpc>
              <a:spcBef>
                <a:spcPts val="0"/>
              </a:spcBef>
              <a:spcAft>
                <a:spcPts val="0"/>
              </a:spcAft>
              <a:buClr>
                <a:srgbClr val="000000"/>
              </a:buClr>
              <a:buSzPts val="3240"/>
              <a:buFont typeface="Arial"/>
              <a:buChar char="•"/>
            </a:pPr>
            <a:r>
              <a:rPr lang="ru-RU" sz="2400" dirty="0">
                <a:sym typeface="Montserrat"/>
              </a:rPr>
              <a:t>Попросить каждого члена команды написать важные для всех качества</a:t>
            </a:r>
          </a:p>
          <a:p>
            <a:pPr marL="285750" marR="0" lvl="0" indent="-285750" algn="l" rtl="0">
              <a:lnSpc>
                <a:spcPct val="100000"/>
              </a:lnSpc>
              <a:spcBef>
                <a:spcPts val="0"/>
              </a:spcBef>
              <a:spcAft>
                <a:spcPts val="0"/>
              </a:spcAft>
              <a:buClr>
                <a:srgbClr val="000000"/>
              </a:buClr>
              <a:buSzPts val="3240"/>
              <a:buFont typeface="Arial"/>
              <a:buChar char="•"/>
            </a:pPr>
            <a:r>
              <a:rPr lang="ru-RU" sz="2400" dirty="0">
                <a:sym typeface="Montserrat"/>
              </a:rPr>
              <a:t>Составить общий список качеств</a:t>
            </a:r>
          </a:p>
          <a:p>
            <a:pPr marL="285750" marR="0" lvl="0" indent="-285750" algn="l" rtl="0">
              <a:lnSpc>
                <a:spcPct val="100000"/>
              </a:lnSpc>
              <a:spcBef>
                <a:spcPts val="0"/>
              </a:spcBef>
              <a:spcAft>
                <a:spcPts val="0"/>
              </a:spcAft>
              <a:buClr>
                <a:srgbClr val="000000"/>
              </a:buClr>
              <a:buSzPts val="3240"/>
              <a:buFont typeface="Arial"/>
              <a:buChar char="•"/>
            </a:pPr>
            <a:r>
              <a:rPr lang="ru-RU" sz="2400" dirty="0">
                <a:sym typeface="Montserrat"/>
              </a:rPr>
              <a:t>Попросить каждого (приватно) оценить нашу команду по этим качествам от 1 до 10</a:t>
            </a:r>
          </a:p>
          <a:p>
            <a:pPr marL="285750" marR="0" lvl="0" indent="-285750" algn="l" rtl="0">
              <a:lnSpc>
                <a:spcPct val="100000"/>
              </a:lnSpc>
              <a:spcBef>
                <a:spcPts val="0"/>
              </a:spcBef>
              <a:spcAft>
                <a:spcPts val="0"/>
              </a:spcAft>
              <a:buClr>
                <a:srgbClr val="000000"/>
              </a:buClr>
              <a:buSzPts val="3240"/>
              <a:buFont typeface="Arial"/>
              <a:buChar char="•"/>
            </a:pPr>
            <a:r>
              <a:rPr lang="ru-RU" sz="2400" dirty="0">
                <a:sym typeface="Montserrat"/>
              </a:rPr>
              <a:t>Свести все в одну таблицу</a:t>
            </a:r>
            <a:endParaRPr lang="ru-RU" sz="2400" dirty="0"/>
          </a:p>
        </p:txBody>
      </p:sp>
      <p:graphicFrame>
        <p:nvGraphicFramePr>
          <p:cNvPr id="562" name="Google Shape;562;p46"/>
          <p:cNvGraphicFramePr/>
          <p:nvPr>
            <p:extLst>
              <p:ext uri="{D42A27DB-BD31-4B8C-83A1-F6EECF244321}">
                <p14:modId xmlns:p14="http://schemas.microsoft.com/office/powerpoint/2010/main" val="1413469330"/>
              </p:ext>
            </p:extLst>
          </p:nvPr>
        </p:nvGraphicFramePr>
        <p:xfrm>
          <a:off x="371260" y="1378300"/>
          <a:ext cx="6360844" cy="4167855"/>
        </p:xfrm>
        <a:graphic>
          <a:graphicData uri="http://schemas.openxmlformats.org/drawingml/2006/table">
            <a:tbl>
              <a:tblPr firstRow="1" bandRow="1">
                <a:noFill/>
              </a:tblPr>
              <a:tblGrid>
                <a:gridCol w="1497725">
                  <a:extLst>
                    <a:ext uri="{9D8B030D-6E8A-4147-A177-3AD203B41FA5}">
                      <a16:colId xmlns:a16="http://schemas.microsoft.com/office/drawing/2014/main" val="20000"/>
                    </a:ext>
                  </a:extLst>
                </a:gridCol>
                <a:gridCol w="808000">
                  <a:extLst>
                    <a:ext uri="{9D8B030D-6E8A-4147-A177-3AD203B41FA5}">
                      <a16:colId xmlns:a16="http://schemas.microsoft.com/office/drawing/2014/main" val="20001"/>
                    </a:ext>
                  </a:extLst>
                </a:gridCol>
                <a:gridCol w="715925">
                  <a:extLst>
                    <a:ext uri="{9D8B030D-6E8A-4147-A177-3AD203B41FA5}">
                      <a16:colId xmlns:a16="http://schemas.microsoft.com/office/drawing/2014/main" val="20002"/>
                    </a:ext>
                  </a:extLst>
                </a:gridCol>
                <a:gridCol w="712700">
                  <a:extLst>
                    <a:ext uri="{9D8B030D-6E8A-4147-A177-3AD203B41FA5}">
                      <a16:colId xmlns:a16="http://schemas.microsoft.com/office/drawing/2014/main" val="20003"/>
                    </a:ext>
                  </a:extLst>
                </a:gridCol>
                <a:gridCol w="810947">
                  <a:extLst>
                    <a:ext uri="{9D8B030D-6E8A-4147-A177-3AD203B41FA5}">
                      <a16:colId xmlns:a16="http://schemas.microsoft.com/office/drawing/2014/main" val="20004"/>
                    </a:ext>
                  </a:extLst>
                </a:gridCol>
                <a:gridCol w="795130">
                  <a:extLst>
                    <a:ext uri="{9D8B030D-6E8A-4147-A177-3AD203B41FA5}">
                      <a16:colId xmlns:a16="http://schemas.microsoft.com/office/drawing/2014/main" val="20005"/>
                    </a:ext>
                  </a:extLst>
                </a:gridCol>
                <a:gridCol w="1020417">
                  <a:extLst>
                    <a:ext uri="{9D8B030D-6E8A-4147-A177-3AD203B41FA5}">
                      <a16:colId xmlns:a16="http://schemas.microsoft.com/office/drawing/2014/main" val="20006"/>
                    </a:ext>
                  </a:extLst>
                </a:gridCol>
              </a:tblGrid>
              <a:tr h="512675">
                <a:tc>
                  <a:txBody>
                    <a:bodyPr/>
                    <a:lstStyle/>
                    <a:p>
                      <a:pPr marL="0" marR="0" lvl="0" indent="0" algn="l" rtl="0">
                        <a:lnSpc>
                          <a:spcPct val="100000"/>
                        </a:lnSpc>
                        <a:spcBef>
                          <a:spcPts val="0"/>
                        </a:spcBef>
                        <a:spcAft>
                          <a:spcPts val="0"/>
                        </a:spcAft>
                        <a:buNone/>
                      </a:pPr>
                      <a:endParaRPr sz="1400" u="none" strike="noStrike" cap="none" dirty="0">
                        <a:latin typeface="Montserrat"/>
                        <a:ea typeface="Montserrat"/>
                        <a:cs typeface="Montserrat"/>
                        <a:sym typeface="Montserrat"/>
                      </a:endParaRPr>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dirty="0">
                          <a:latin typeface="Montserrat"/>
                          <a:ea typeface="Montserrat"/>
                          <a:cs typeface="Montserrat"/>
                          <a:sym typeface="Montserrat"/>
                        </a:rPr>
                        <a:t>Миша</a:t>
                      </a:r>
                      <a:endParaRPr sz="2000" dirty="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Оля</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Вася</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Маша</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Саша</a:t>
                      </a:r>
                      <a:endParaRPr sz="2000"/>
                    </a:p>
                  </a:txBody>
                  <a:tcPr marL="91450" marR="91450" marT="45725" marB="45725"/>
                </a:tc>
                <a:tc>
                  <a:txBody>
                    <a:bodyPr/>
                    <a:lstStyle/>
                    <a:p>
                      <a:pPr marL="0" marR="0" lvl="0" indent="0" algn="ctr" rtl="0">
                        <a:lnSpc>
                          <a:spcPct val="100000"/>
                        </a:lnSpc>
                        <a:spcBef>
                          <a:spcPts val="0"/>
                        </a:spcBef>
                        <a:spcAft>
                          <a:spcPts val="0"/>
                        </a:spcAft>
                        <a:buNone/>
                      </a:pPr>
                      <a:r>
                        <a:rPr lang="ru-RU" sz="1600" u="none" strike="noStrike" cap="none">
                          <a:latin typeface="Montserrat"/>
                          <a:ea typeface="Montserrat"/>
                          <a:cs typeface="Montserrat"/>
                          <a:sym typeface="Montserrat"/>
                        </a:rPr>
                        <a:t>Ср.</a:t>
                      </a:r>
                      <a:endParaRPr sz="2000"/>
                    </a:p>
                  </a:txBody>
                  <a:tcPr marL="91450" marR="91450" marT="45725" marB="45725"/>
                </a:tc>
                <a:extLst>
                  <a:ext uri="{0D108BD9-81ED-4DB2-BD59-A6C34878D82A}">
                    <a16:rowId xmlns:a16="http://schemas.microsoft.com/office/drawing/2014/main" val="10000"/>
                  </a:ext>
                </a:extLst>
              </a:tr>
              <a:tr h="512675">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Юмор</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dirty="0">
                          <a:latin typeface="Montserrat"/>
                          <a:ea typeface="Montserrat"/>
                          <a:cs typeface="Montserrat"/>
                          <a:sym typeface="Montserrat"/>
                        </a:rPr>
                        <a:t>8</a:t>
                      </a:r>
                      <a:endParaRPr sz="2000" dirty="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dirty="0">
                          <a:latin typeface="Montserrat"/>
                          <a:ea typeface="Montserrat"/>
                          <a:cs typeface="Montserrat"/>
                          <a:sym typeface="Montserrat"/>
                        </a:rPr>
                        <a:t>3</a:t>
                      </a:r>
                      <a:endParaRPr sz="2000" dirty="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6</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4</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7</a:t>
                      </a:r>
                      <a:endParaRPr sz="2000"/>
                    </a:p>
                  </a:txBody>
                  <a:tcPr marL="91450" marR="91450" marT="45725" marB="45725"/>
                </a:tc>
                <a:tc>
                  <a:txBody>
                    <a:bodyPr/>
                    <a:lstStyle/>
                    <a:p>
                      <a:pPr marL="0" marR="0" lvl="0" indent="0" algn="ctr" rtl="0">
                        <a:lnSpc>
                          <a:spcPct val="100000"/>
                        </a:lnSpc>
                        <a:spcBef>
                          <a:spcPts val="0"/>
                        </a:spcBef>
                        <a:spcAft>
                          <a:spcPts val="0"/>
                        </a:spcAft>
                        <a:buNone/>
                      </a:pPr>
                      <a:r>
                        <a:rPr lang="ru-RU" sz="1600" u="none" strike="noStrike" cap="none">
                          <a:latin typeface="Montserrat"/>
                          <a:ea typeface="Montserrat"/>
                          <a:cs typeface="Montserrat"/>
                          <a:sym typeface="Montserrat"/>
                        </a:rPr>
                        <a:t>5.6</a:t>
                      </a:r>
                      <a:endParaRPr sz="2000"/>
                    </a:p>
                  </a:txBody>
                  <a:tcPr marL="91450" marR="91450" marT="45725" marB="45725"/>
                </a:tc>
                <a:extLst>
                  <a:ext uri="{0D108BD9-81ED-4DB2-BD59-A6C34878D82A}">
                    <a16:rowId xmlns:a16="http://schemas.microsoft.com/office/drawing/2014/main" val="10001"/>
                  </a:ext>
                </a:extLst>
              </a:tr>
              <a:tr h="512675">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Доверие</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7</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dirty="0">
                          <a:latin typeface="Montserrat"/>
                          <a:ea typeface="Montserrat"/>
                          <a:cs typeface="Montserrat"/>
                          <a:sym typeface="Montserrat"/>
                        </a:rPr>
                        <a:t>5</a:t>
                      </a:r>
                      <a:endParaRPr sz="2000" dirty="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dirty="0">
                          <a:latin typeface="Montserrat"/>
                          <a:ea typeface="Montserrat"/>
                          <a:cs typeface="Montserrat"/>
                          <a:sym typeface="Montserrat"/>
                        </a:rPr>
                        <a:t>5</a:t>
                      </a:r>
                      <a:endParaRPr sz="2000" dirty="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5</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7</a:t>
                      </a:r>
                      <a:endParaRPr sz="2000"/>
                    </a:p>
                  </a:txBody>
                  <a:tcPr marL="91450" marR="91450" marT="45725" marB="45725"/>
                </a:tc>
                <a:tc>
                  <a:txBody>
                    <a:bodyPr/>
                    <a:lstStyle/>
                    <a:p>
                      <a:pPr marL="0" marR="0" lvl="0" indent="0" algn="ctr" rtl="0">
                        <a:lnSpc>
                          <a:spcPct val="100000"/>
                        </a:lnSpc>
                        <a:spcBef>
                          <a:spcPts val="0"/>
                        </a:spcBef>
                        <a:spcAft>
                          <a:spcPts val="0"/>
                        </a:spcAft>
                        <a:buNone/>
                      </a:pPr>
                      <a:r>
                        <a:rPr lang="ru-RU" sz="1600" u="none" strike="noStrike" cap="none">
                          <a:latin typeface="Montserrat"/>
                          <a:ea typeface="Montserrat"/>
                          <a:cs typeface="Montserrat"/>
                          <a:sym typeface="Montserrat"/>
                        </a:rPr>
                        <a:t>5.8</a:t>
                      </a:r>
                      <a:endParaRPr sz="2000"/>
                    </a:p>
                  </a:txBody>
                  <a:tcPr marL="91450" marR="91450" marT="45725" marB="45725"/>
                </a:tc>
                <a:extLst>
                  <a:ext uri="{0D108BD9-81ED-4DB2-BD59-A6C34878D82A}">
                    <a16:rowId xmlns:a16="http://schemas.microsoft.com/office/drawing/2014/main" val="10002"/>
                  </a:ext>
                </a:extLst>
              </a:tr>
              <a:tr h="512675">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Смелость</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9</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9</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dirty="0">
                          <a:latin typeface="Montserrat"/>
                          <a:ea typeface="Montserrat"/>
                          <a:cs typeface="Montserrat"/>
                          <a:sym typeface="Montserrat"/>
                        </a:rPr>
                        <a:t>7</a:t>
                      </a:r>
                      <a:endParaRPr sz="2000" dirty="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dirty="0">
                          <a:latin typeface="Montserrat"/>
                          <a:ea typeface="Montserrat"/>
                          <a:cs typeface="Montserrat"/>
                          <a:sym typeface="Montserrat"/>
                        </a:rPr>
                        <a:t>5</a:t>
                      </a:r>
                      <a:endParaRPr sz="2000" dirty="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4</a:t>
                      </a:r>
                      <a:endParaRPr sz="2000"/>
                    </a:p>
                  </a:txBody>
                  <a:tcPr marL="91450" marR="91450" marT="45725" marB="45725"/>
                </a:tc>
                <a:tc>
                  <a:txBody>
                    <a:bodyPr/>
                    <a:lstStyle/>
                    <a:p>
                      <a:pPr marL="0" marR="0" lvl="0" indent="0" algn="ctr" rtl="0">
                        <a:lnSpc>
                          <a:spcPct val="100000"/>
                        </a:lnSpc>
                        <a:spcBef>
                          <a:spcPts val="0"/>
                        </a:spcBef>
                        <a:spcAft>
                          <a:spcPts val="0"/>
                        </a:spcAft>
                        <a:buNone/>
                      </a:pPr>
                      <a:r>
                        <a:rPr lang="ru-RU" sz="1600" u="none" strike="noStrike" cap="none">
                          <a:latin typeface="Montserrat"/>
                          <a:ea typeface="Montserrat"/>
                          <a:cs typeface="Montserrat"/>
                          <a:sym typeface="Montserrat"/>
                        </a:rPr>
                        <a:t>6.8</a:t>
                      </a:r>
                      <a:endParaRPr sz="2000"/>
                    </a:p>
                  </a:txBody>
                  <a:tcPr marL="91450" marR="91450" marT="45725" marB="45725"/>
                </a:tc>
                <a:extLst>
                  <a:ext uri="{0D108BD9-81ED-4DB2-BD59-A6C34878D82A}">
                    <a16:rowId xmlns:a16="http://schemas.microsoft.com/office/drawing/2014/main" val="10003"/>
                  </a:ext>
                </a:extLst>
              </a:tr>
              <a:tr h="512675">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Энтузиазм</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8</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8</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7</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dirty="0">
                          <a:latin typeface="Montserrat"/>
                          <a:ea typeface="Montserrat"/>
                          <a:cs typeface="Montserrat"/>
                          <a:sym typeface="Montserrat"/>
                        </a:rPr>
                        <a:t>6</a:t>
                      </a:r>
                      <a:endParaRPr sz="2000" dirty="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5</a:t>
                      </a:r>
                      <a:endParaRPr sz="2000"/>
                    </a:p>
                  </a:txBody>
                  <a:tcPr marL="91450" marR="91450" marT="45725" marB="45725"/>
                </a:tc>
                <a:tc>
                  <a:txBody>
                    <a:bodyPr/>
                    <a:lstStyle/>
                    <a:p>
                      <a:pPr marL="0" marR="0" lvl="0" indent="0" algn="ctr" rtl="0">
                        <a:lnSpc>
                          <a:spcPct val="100000"/>
                        </a:lnSpc>
                        <a:spcBef>
                          <a:spcPts val="0"/>
                        </a:spcBef>
                        <a:spcAft>
                          <a:spcPts val="0"/>
                        </a:spcAft>
                        <a:buNone/>
                      </a:pPr>
                      <a:r>
                        <a:rPr lang="ru-RU" sz="1600" u="none" strike="noStrike" cap="none">
                          <a:latin typeface="Montserrat"/>
                          <a:ea typeface="Montserrat"/>
                          <a:cs typeface="Montserrat"/>
                          <a:sym typeface="Montserrat"/>
                        </a:rPr>
                        <a:t>6.8</a:t>
                      </a:r>
                      <a:endParaRPr sz="2000"/>
                    </a:p>
                  </a:txBody>
                  <a:tcPr marL="91450" marR="91450" marT="45725" marB="45725"/>
                </a:tc>
                <a:extLst>
                  <a:ext uri="{0D108BD9-81ED-4DB2-BD59-A6C34878D82A}">
                    <a16:rowId xmlns:a16="http://schemas.microsoft.com/office/drawing/2014/main" val="10004"/>
                  </a:ext>
                </a:extLst>
              </a:tr>
              <a:tr h="512675">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Поддержка</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8</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4</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6</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dirty="0">
                          <a:latin typeface="Montserrat"/>
                          <a:ea typeface="Montserrat"/>
                          <a:cs typeface="Montserrat"/>
                          <a:sym typeface="Montserrat"/>
                        </a:rPr>
                        <a:t>7</a:t>
                      </a:r>
                      <a:endParaRPr sz="2000" dirty="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dirty="0">
                          <a:latin typeface="Montserrat"/>
                          <a:ea typeface="Montserrat"/>
                          <a:cs typeface="Montserrat"/>
                          <a:sym typeface="Montserrat"/>
                        </a:rPr>
                        <a:t>8</a:t>
                      </a:r>
                      <a:endParaRPr sz="2000" dirty="0"/>
                    </a:p>
                  </a:txBody>
                  <a:tcPr marL="91450" marR="91450" marT="45725" marB="45725"/>
                </a:tc>
                <a:tc>
                  <a:txBody>
                    <a:bodyPr/>
                    <a:lstStyle/>
                    <a:p>
                      <a:pPr marL="0" marR="0" lvl="0" indent="0" algn="ctr" rtl="0">
                        <a:lnSpc>
                          <a:spcPct val="100000"/>
                        </a:lnSpc>
                        <a:spcBef>
                          <a:spcPts val="0"/>
                        </a:spcBef>
                        <a:spcAft>
                          <a:spcPts val="0"/>
                        </a:spcAft>
                        <a:buNone/>
                      </a:pPr>
                      <a:r>
                        <a:rPr lang="ru-RU" sz="1600" u="none" strike="noStrike" cap="none">
                          <a:latin typeface="Montserrat"/>
                          <a:ea typeface="Montserrat"/>
                          <a:cs typeface="Montserrat"/>
                          <a:sym typeface="Montserrat"/>
                        </a:rPr>
                        <a:t>6.6</a:t>
                      </a:r>
                      <a:endParaRPr sz="2000"/>
                    </a:p>
                  </a:txBody>
                  <a:tcPr marL="91450" marR="91450" marT="45725" marB="45725"/>
                </a:tc>
                <a:extLst>
                  <a:ext uri="{0D108BD9-81ED-4DB2-BD59-A6C34878D82A}">
                    <a16:rowId xmlns:a16="http://schemas.microsoft.com/office/drawing/2014/main" val="10005"/>
                  </a:ext>
                </a:extLst>
              </a:tr>
              <a:tr h="512675">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Терпимость</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7</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6</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7</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7</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dirty="0">
                          <a:latin typeface="Montserrat"/>
                          <a:ea typeface="Montserrat"/>
                          <a:cs typeface="Montserrat"/>
                          <a:sym typeface="Montserrat"/>
                        </a:rPr>
                        <a:t>7</a:t>
                      </a:r>
                      <a:endParaRPr sz="2000" dirty="0"/>
                    </a:p>
                  </a:txBody>
                  <a:tcPr marL="91450" marR="91450" marT="45725" marB="45725"/>
                </a:tc>
                <a:tc>
                  <a:txBody>
                    <a:bodyPr/>
                    <a:lstStyle/>
                    <a:p>
                      <a:pPr marL="0" marR="0" lvl="0" indent="0" algn="ctr" rtl="0">
                        <a:lnSpc>
                          <a:spcPct val="100000"/>
                        </a:lnSpc>
                        <a:spcBef>
                          <a:spcPts val="0"/>
                        </a:spcBef>
                        <a:spcAft>
                          <a:spcPts val="0"/>
                        </a:spcAft>
                        <a:buNone/>
                      </a:pPr>
                      <a:r>
                        <a:rPr lang="ru-RU" sz="1600" u="none" strike="noStrike" cap="none" dirty="0">
                          <a:latin typeface="Montserrat"/>
                          <a:ea typeface="Montserrat"/>
                          <a:cs typeface="Montserrat"/>
                          <a:sym typeface="Montserrat"/>
                        </a:rPr>
                        <a:t>6.8</a:t>
                      </a:r>
                      <a:endParaRPr sz="2000" dirty="0"/>
                    </a:p>
                  </a:txBody>
                  <a:tcPr marL="91450" marR="91450" marT="45725" marB="45725"/>
                </a:tc>
                <a:extLst>
                  <a:ext uri="{0D108BD9-81ED-4DB2-BD59-A6C34878D82A}">
                    <a16:rowId xmlns:a16="http://schemas.microsoft.com/office/drawing/2014/main" val="10006"/>
                  </a:ext>
                </a:extLst>
              </a:tr>
              <a:tr h="512675">
                <a:tc>
                  <a:txBody>
                    <a:bodyPr/>
                    <a:lstStyle/>
                    <a:p>
                      <a:pPr marL="0" marR="0" lvl="0" indent="0" algn="l" rtl="0">
                        <a:lnSpc>
                          <a:spcPct val="100000"/>
                        </a:lnSpc>
                        <a:spcBef>
                          <a:spcPts val="0"/>
                        </a:spcBef>
                        <a:spcAft>
                          <a:spcPts val="0"/>
                        </a:spcAft>
                        <a:buNone/>
                      </a:pPr>
                      <a:r>
                        <a:rPr lang="ru-RU" sz="1600" u="none" strike="noStrike" cap="none" dirty="0">
                          <a:latin typeface="Montserrat"/>
                          <a:ea typeface="Montserrat"/>
                          <a:cs typeface="Montserrat"/>
                          <a:sym typeface="Montserrat"/>
                        </a:rPr>
                        <a:t>Гибкость</a:t>
                      </a:r>
                      <a:endParaRPr sz="2000" dirty="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8</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8</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9</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7</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8</a:t>
                      </a:r>
                      <a:endParaRPr sz="2000"/>
                    </a:p>
                  </a:txBody>
                  <a:tcPr marL="91450" marR="91450" marT="45725" marB="45725"/>
                </a:tc>
                <a:tc>
                  <a:txBody>
                    <a:bodyPr/>
                    <a:lstStyle/>
                    <a:p>
                      <a:pPr marL="0" marR="0" lvl="0" indent="0" algn="ctr" rtl="0">
                        <a:lnSpc>
                          <a:spcPct val="100000"/>
                        </a:lnSpc>
                        <a:spcBef>
                          <a:spcPts val="0"/>
                        </a:spcBef>
                        <a:spcAft>
                          <a:spcPts val="0"/>
                        </a:spcAft>
                        <a:buNone/>
                      </a:pPr>
                      <a:r>
                        <a:rPr lang="ru-RU" sz="1600" u="none" strike="noStrike" cap="none" dirty="0">
                          <a:latin typeface="Montserrat"/>
                          <a:ea typeface="Montserrat"/>
                          <a:cs typeface="Montserrat"/>
                          <a:sym typeface="Montserrat"/>
                        </a:rPr>
                        <a:t>8.0</a:t>
                      </a:r>
                      <a:endParaRPr sz="2000" dirty="0"/>
                    </a:p>
                  </a:txBody>
                  <a:tcPr marL="91450" marR="91450" marT="45725" marB="45725"/>
                </a:tc>
                <a:extLst>
                  <a:ext uri="{0D108BD9-81ED-4DB2-BD59-A6C34878D82A}">
                    <a16:rowId xmlns:a16="http://schemas.microsoft.com/office/drawing/2014/main" val="10007"/>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4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US" dirty="0">
                <a:sym typeface="Montserrat"/>
              </a:rPr>
              <a:t>Performance review</a:t>
            </a:r>
          </a:p>
        </p:txBody>
      </p:sp>
      <p:sp>
        <p:nvSpPr>
          <p:cNvPr id="2" name="Объект 1">
            <a:extLst>
              <a:ext uri="{FF2B5EF4-FFF2-40B4-BE49-F238E27FC236}">
                <a16:creationId xmlns:a16="http://schemas.microsoft.com/office/drawing/2014/main" id="{59203D5B-968C-5B32-50F3-509EB147CBDB}"/>
              </a:ext>
            </a:extLst>
          </p:cNvPr>
          <p:cNvSpPr>
            <a:spLocks noGrp="1"/>
          </p:cNvSpPr>
          <p:nvPr>
            <p:ph idx="1"/>
          </p:nvPr>
        </p:nvSpPr>
        <p:spPr>
          <a:xfrm>
            <a:off x="838200" y="1404730"/>
            <a:ext cx="10515600" cy="4772233"/>
          </a:xfrm>
        </p:spPr>
        <p:txBody>
          <a:bodyPr/>
          <a:lstStyle/>
          <a:p>
            <a:pPr marL="0" marR="0" lvl="0" indent="0" algn="l" rtl="0">
              <a:lnSpc>
                <a:spcPct val="100000"/>
              </a:lnSpc>
              <a:spcBef>
                <a:spcPts val="1000"/>
              </a:spcBef>
              <a:spcAft>
                <a:spcPts val="0"/>
              </a:spcAft>
              <a:buClr>
                <a:srgbClr val="0075B0"/>
              </a:buClr>
              <a:buSzPts val="2160"/>
              <a:buNone/>
            </a:pPr>
            <a:r>
              <a:rPr lang="ru-RU" sz="2800" dirty="0">
                <a:sym typeface="Montserrat"/>
              </a:rPr>
              <a:t>Централизованная процедура.</a:t>
            </a:r>
            <a:br>
              <a:rPr lang="ru-RU" sz="2800" dirty="0">
                <a:sym typeface="Montserrat"/>
              </a:rPr>
            </a:br>
            <a:r>
              <a:rPr lang="ru-RU" sz="2800" dirty="0">
                <a:sym typeface="Montserrat"/>
              </a:rPr>
              <a:t>Встреча раз в год (с возможным последующим пересмотром ЗП):</a:t>
            </a:r>
            <a:endParaRPr lang="ru-RU" dirty="0">
              <a:sym typeface="Montserrat"/>
            </a:endParaRPr>
          </a:p>
          <a:p>
            <a:pPr marL="0" indent="0">
              <a:lnSpc>
                <a:spcPct val="100000"/>
              </a:lnSpc>
              <a:buClr>
                <a:srgbClr val="0075B0"/>
              </a:buClr>
              <a:buSzPts val="2160"/>
              <a:buNone/>
            </a:pPr>
            <a:r>
              <a:rPr lang="ru-RU" sz="2800" dirty="0">
                <a:sym typeface="Montserrat"/>
              </a:rPr>
              <a:t>Сотрудник/менеджер готовиться: мои результаты за год, какие компетенции у меня развиты, (оценка 360</a:t>
            </a:r>
            <a:r>
              <a:rPr lang="ru-RU" b="0" i="0" dirty="0">
                <a:solidFill>
                  <a:srgbClr val="202122"/>
                </a:solidFill>
                <a:effectLst/>
                <a:latin typeface="Arial" panose="020B0604020202020204" pitchFamily="34" charset="0"/>
              </a:rPr>
              <a:t>°</a:t>
            </a:r>
            <a:r>
              <a:rPr lang="ru-RU" sz="2800" dirty="0">
                <a:sym typeface="Montserrat"/>
              </a:rPr>
              <a:t>)</a:t>
            </a:r>
            <a:endParaRPr lang="en-US" sz="2800" dirty="0">
              <a:sym typeface="Montserrat"/>
            </a:endParaRPr>
          </a:p>
          <a:p>
            <a:pPr marL="342900" marR="0" lvl="0" indent="-342900" algn="l" rtl="0">
              <a:lnSpc>
                <a:spcPct val="100000"/>
              </a:lnSpc>
              <a:spcBef>
                <a:spcPts val="1000"/>
              </a:spcBef>
              <a:spcAft>
                <a:spcPts val="0"/>
              </a:spcAft>
              <a:buClr>
                <a:srgbClr val="0075B0"/>
              </a:buClr>
              <a:buSzPts val="2160"/>
              <a:buFont typeface="Arial" panose="020B0604020202020204" pitchFamily="34" charset="0"/>
              <a:buChar char="•"/>
            </a:pPr>
            <a:r>
              <a:rPr lang="ru-RU" sz="2800" dirty="0">
                <a:sym typeface="Montserrat"/>
              </a:rPr>
              <a:t>Оценка результатов работы за период (год)</a:t>
            </a:r>
          </a:p>
          <a:p>
            <a:pPr marL="342900" marR="0" lvl="0" indent="-342900" algn="l" rtl="0">
              <a:lnSpc>
                <a:spcPct val="100000"/>
              </a:lnSpc>
              <a:spcBef>
                <a:spcPts val="1000"/>
              </a:spcBef>
              <a:spcAft>
                <a:spcPts val="0"/>
              </a:spcAft>
              <a:buClr>
                <a:srgbClr val="0075B0"/>
              </a:buClr>
              <a:buSzPts val="2160"/>
              <a:buFont typeface="Arial" panose="020B0604020202020204" pitchFamily="34" charset="0"/>
              <a:buChar char="•"/>
            </a:pPr>
            <a:r>
              <a:rPr lang="ru-RU" sz="2800" dirty="0">
                <a:sym typeface="Montserrat"/>
              </a:rPr>
              <a:t>Оценка текущего уровня развития компетенций</a:t>
            </a:r>
          </a:p>
          <a:p>
            <a:pPr marL="342900" marR="0" lvl="0" indent="-342900" algn="l" rtl="0">
              <a:lnSpc>
                <a:spcPct val="100000"/>
              </a:lnSpc>
              <a:spcBef>
                <a:spcPts val="1000"/>
              </a:spcBef>
              <a:spcAft>
                <a:spcPts val="0"/>
              </a:spcAft>
              <a:buClr>
                <a:srgbClr val="0075B0"/>
              </a:buClr>
              <a:buSzPts val="2160"/>
              <a:buFont typeface="Arial" panose="020B0604020202020204" pitchFamily="34" charset="0"/>
              <a:buChar char="•"/>
            </a:pPr>
            <a:r>
              <a:rPr lang="ru-RU" sz="2800" dirty="0">
                <a:sym typeface="Montserrat"/>
              </a:rPr>
              <a:t>Согласование целей на будущий период</a:t>
            </a:r>
          </a:p>
          <a:p>
            <a:pPr marL="342900" marR="0" lvl="0" indent="-342900" algn="l" rtl="0">
              <a:lnSpc>
                <a:spcPct val="100000"/>
              </a:lnSpc>
              <a:spcBef>
                <a:spcPts val="1000"/>
              </a:spcBef>
              <a:spcAft>
                <a:spcPts val="0"/>
              </a:spcAft>
              <a:buClr>
                <a:srgbClr val="0075B0"/>
              </a:buClr>
              <a:buSzPts val="2160"/>
              <a:buFont typeface="Arial" panose="020B0604020202020204" pitchFamily="34" charset="0"/>
              <a:buChar char="•"/>
            </a:pPr>
            <a:r>
              <a:rPr lang="ru-RU" sz="2800" dirty="0">
                <a:sym typeface="Montserrat"/>
              </a:rPr>
              <a:t>Согласование персонального плана развития (</a:t>
            </a:r>
            <a:r>
              <a:rPr lang="en" sz="2800" dirty="0">
                <a:sym typeface="Montserrat"/>
              </a:rPr>
              <a:t>PDP)</a:t>
            </a:r>
            <a:endParaRPr lang="ru-RU" sz="2800" dirty="0">
              <a:sym typeface="Montserra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9D47621-6CAA-5911-C88C-34B1BFA344C6}"/>
              </a:ext>
            </a:extLst>
          </p:cNvPr>
          <p:cNvSpPr>
            <a:spLocks noGrp="1"/>
          </p:cNvSpPr>
          <p:nvPr>
            <p:ph type="title"/>
          </p:nvPr>
        </p:nvSpPr>
        <p:spPr>
          <a:xfrm>
            <a:off x="838200" y="182244"/>
            <a:ext cx="10515600" cy="1194734"/>
          </a:xfrm>
        </p:spPr>
        <p:txBody>
          <a:bodyPr>
            <a:normAutofit/>
          </a:bodyPr>
          <a:lstStyle/>
          <a:p>
            <a:r>
              <a:rPr lang="ru-RU" dirty="0"/>
              <a:t>Вопросы для проведения </a:t>
            </a:r>
            <a:r>
              <a:rPr lang="en-US" dirty="0"/>
              <a:t>Appraisal Talk</a:t>
            </a:r>
            <a:br>
              <a:rPr lang="en-US" dirty="0"/>
            </a:br>
            <a:r>
              <a:rPr lang="en-US" sz="2800" dirty="0"/>
              <a:t>Performance Appraisal</a:t>
            </a:r>
            <a:r>
              <a:rPr lang="ru-RU" sz="2800" dirty="0"/>
              <a:t> — оценка результативности сотрудника</a:t>
            </a:r>
            <a:endParaRPr lang="ru-RU" dirty="0"/>
          </a:p>
        </p:txBody>
      </p:sp>
      <p:sp>
        <p:nvSpPr>
          <p:cNvPr id="3" name="Объект 2">
            <a:extLst>
              <a:ext uri="{FF2B5EF4-FFF2-40B4-BE49-F238E27FC236}">
                <a16:creationId xmlns:a16="http://schemas.microsoft.com/office/drawing/2014/main" id="{E94E83A8-F700-A040-582B-ACC88E6187C8}"/>
              </a:ext>
            </a:extLst>
          </p:cNvPr>
          <p:cNvSpPr>
            <a:spLocks noGrp="1"/>
          </p:cNvSpPr>
          <p:nvPr>
            <p:ph idx="1"/>
          </p:nvPr>
        </p:nvSpPr>
        <p:spPr>
          <a:xfrm>
            <a:off x="838200" y="1559859"/>
            <a:ext cx="10515600" cy="4617104"/>
          </a:xfrm>
        </p:spPr>
        <p:txBody>
          <a:bodyPr>
            <a:normAutofit/>
          </a:bodyPr>
          <a:lstStyle/>
          <a:p>
            <a:pPr algn="just"/>
            <a:r>
              <a:rPr lang="ru-RU" sz="2000" dirty="0">
                <a:solidFill>
                  <a:srgbClr val="000000"/>
                </a:solidFill>
                <a:effectLst/>
                <a:latin typeface="Calibri" panose="020F0502020204030204" pitchFamily="34" charset="0"/>
                <a:ea typeface="Calibri" panose="020F0502020204030204" pitchFamily="34" charset="0"/>
              </a:rPr>
              <a:t>Как ты оцениваешь результаты своей работы за год</a:t>
            </a:r>
            <a:r>
              <a:rPr lang="ru-RU" sz="2000" dirty="0">
                <a:effectLst/>
                <a:latin typeface="Calibri" panose="020F0502020204030204" pitchFamily="34" charset="0"/>
                <a:ea typeface="Calibri" panose="020F0502020204030204" pitchFamily="34" charset="0"/>
              </a:rPr>
              <a:t>/</a:t>
            </a:r>
            <a:r>
              <a:rPr lang="ru-RU" sz="2000" dirty="0">
                <a:solidFill>
                  <a:srgbClr val="000000"/>
                </a:solidFill>
                <a:effectLst/>
                <a:latin typeface="Calibri" panose="020F0502020204030204" pitchFamily="34" charset="0"/>
                <a:ea typeface="Calibri" panose="020F0502020204030204" pitchFamily="34" charset="0"/>
              </a:rPr>
              <a:t>полугодие по шкале от 1 до 10?</a:t>
            </a:r>
            <a:br>
              <a:rPr lang="ru-RU" sz="2000" dirty="0">
                <a:solidFill>
                  <a:srgbClr val="000000"/>
                </a:solidFill>
                <a:effectLst/>
                <a:latin typeface="Calibri" panose="020F0502020204030204" pitchFamily="34" charset="0"/>
                <a:ea typeface="Calibri" panose="020F0502020204030204" pitchFamily="34" charset="0"/>
              </a:rPr>
            </a:br>
            <a:r>
              <a:rPr lang="ru-RU" sz="2000" dirty="0">
                <a:solidFill>
                  <a:srgbClr val="000000"/>
                </a:solidFill>
                <a:effectLst/>
                <a:latin typeface="Calibri" panose="020F0502020204030204" pitchFamily="34" charset="0"/>
                <a:ea typeface="Calibri" panose="020F0502020204030204" pitchFamily="34" charset="0"/>
              </a:rPr>
              <a:t>(где 1 </a:t>
            </a:r>
            <a:r>
              <a:rPr lang="ru-RU" sz="2000" dirty="0">
                <a:effectLst/>
                <a:latin typeface="Calibri" panose="020F0502020204030204" pitchFamily="34" charset="0"/>
                <a:ea typeface="Calibri" panose="020F0502020204030204" pitchFamily="34" charset="0"/>
              </a:rPr>
              <a:t>—</a:t>
            </a:r>
            <a:r>
              <a:rPr lang="ru-RU" sz="2000" dirty="0">
                <a:solidFill>
                  <a:srgbClr val="000000"/>
                </a:solidFill>
                <a:effectLst/>
                <a:latin typeface="Calibri" panose="020F0502020204030204" pitchFamily="34" charset="0"/>
                <a:ea typeface="Calibri" panose="020F0502020204030204" pitchFamily="34" charset="0"/>
              </a:rPr>
              <a:t> самая низкая, 10 </a:t>
            </a:r>
            <a:r>
              <a:rPr lang="ru-RU" sz="2000" dirty="0">
                <a:effectLst/>
                <a:latin typeface="Calibri" panose="020F0502020204030204" pitchFamily="34" charset="0"/>
                <a:ea typeface="Calibri" panose="020F0502020204030204" pitchFamily="34" charset="0"/>
              </a:rPr>
              <a:t>—</a:t>
            </a:r>
            <a:r>
              <a:rPr lang="ru-RU" sz="2000" dirty="0">
                <a:solidFill>
                  <a:srgbClr val="000000"/>
                </a:solidFill>
                <a:effectLst/>
                <a:latin typeface="Calibri" panose="020F0502020204030204" pitchFamily="34" charset="0"/>
                <a:ea typeface="Calibri" panose="020F0502020204030204" pitchFamily="34" charset="0"/>
              </a:rPr>
              <a:t> самая высокая оценка)</a:t>
            </a:r>
            <a:endParaRPr lang="ru-RU" sz="2000" dirty="0">
              <a:effectLst/>
              <a:latin typeface="Calibri" panose="020F0502020204030204" pitchFamily="34" charset="0"/>
              <a:ea typeface="Calibri" panose="020F0502020204030204" pitchFamily="34" charset="0"/>
            </a:endParaRPr>
          </a:p>
          <a:p>
            <a:pPr algn="just"/>
            <a:r>
              <a:rPr lang="ru-RU" sz="2000" dirty="0">
                <a:solidFill>
                  <a:srgbClr val="000000"/>
                </a:solidFill>
                <a:effectLst/>
                <a:latin typeface="Calibri" panose="020F0502020204030204" pitchFamily="34" charset="0"/>
                <a:ea typeface="Calibri" panose="020F0502020204030204" pitchFamily="34" charset="0"/>
              </a:rPr>
              <a:t>Почему именно такая оценка?</a:t>
            </a:r>
            <a:endParaRPr lang="ru-RU" sz="2000" dirty="0">
              <a:effectLst/>
              <a:latin typeface="Calibri" panose="020F0502020204030204" pitchFamily="34" charset="0"/>
              <a:ea typeface="Calibri" panose="020F0502020204030204" pitchFamily="34" charset="0"/>
            </a:endParaRPr>
          </a:p>
          <a:p>
            <a:pPr algn="just"/>
            <a:r>
              <a:rPr lang="ru-RU" sz="2000" dirty="0">
                <a:solidFill>
                  <a:srgbClr val="000000"/>
                </a:solidFill>
                <a:effectLst/>
                <a:latin typeface="Calibri" panose="020F0502020204030204" pitchFamily="34" charset="0"/>
                <a:ea typeface="Calibri" panose="020F0502020204030204" pitchFamily="34" charset="0"/>
              </a:rPr>
              <a:t>Что для тебя является главным достижением за этот период?</a:t>
            </a:r>
            <a:endParaRPr lang="ru-RU" sz="2000" dirty="0">
              <a:effectLst/>
              <a:latin typeface="Calibri" panose="020F0502020204030204" pitchFamily="34" charset="0"/>
              <a:ea typeface="Calibri" panose="020F0502020204030204" pitchFamily="34" charset="0"/>
            </a:endParaRPr>
          </a:p>
          <a:p>
            <a:pPr algn="just"/>
            <a:r>
              <a:rPr lang="ru-RU" sz="2000" dirty="0">
                <a:solidFill>
                  <a:srgbClr val="000000"/>
                </a:solidFill>
                <a:effectLst/>
                <a:latin typeface="Calibri" panose="020F0502020204030204" pitchFamily="34" charset="0"/>
                <a:ea typeface="Calibri" panose="020F0502020204030204" pitchFamily="34" charset="0"/>
              </a:rPr>
              <a:t>Как ты считаешь, что было нашим главным командным достижением за это время? </a:t>
            </a:r>
            <a:endParaRPr lang="ru-RU" sz="2000" dirty="0">
              <a:effectLst/>
              <a:latin typeface="Calibri" panose="020F0502020204030204" pitchFamily="34" charset="0"/>
              <a:ea typeface="Calibri" panose="020F0502020204030204" pitchFamily="34" charset="0"/>
            </a:endParaRPr>
          </a:p>
          <a:p>
            <a:pPr algn="just"/>
            <a:r>
              <a:rPr lang="ru-RU" sz="2000" dirty="0">
                <a:solidFill>
                  <a:srgbClr val="000000"/>
                </a:solidFill>
                <a:effectLst/>
                <a:latin typeface="Calibri" panose="020F0502020204030204" pitchFamily="34" charset="0"/>
                <a:ea typeface="Calibri" panose="020F0502020204030204" pitchFamily="34" charset="0"/>
              </a:rPr>
              <a:t>Чему ты научился за этот период?</a:t>
            </a:r>
            <a:endParaRPr lang="ru-RU" sz="2000" dirty="0">
              <a:effectLst/>
              <a:latin typeface="Calibri" panose="020F0502020204030204" pitchFamily="34" charset="0"/>
              <a:ea typeface="Calibri" panose="020F0502020204030204" pitchFamily="34" charset="0"/>
            </a:endParaRPr>
          </a:p>
          <a:p>
            <a:pPr algn="just"/>
            <a:r>
              <a:rPr lang="ru-RU" sz="2000" dirty="0">
                <a:solidFill>
                  <a:srgbClr val="000000"/>
                </a:solidFill>
                <a:effectLst/>
                <a:latin typeface="Calibri" panose="020F0502020204030204" pitchFamily="34" charset="0"/>
                <a:ea typeface="Calibri" panose="020F0502020204030204" pitchFamily="34" charset="0"/>
              </a:rPr>
              <a:t>Кто из команды помогал тебе больше всего в этот период? Почему именно этот человек?</a:t>
            </a:r>
            <a:endParaRPr lang="ru-RU" sz="2000" dirty="0">
              <a:effectLst/>
              <a:latin typeface="Calibri" panose="020F0502020204030204" pitchFamily="34" charset="0"/>
              <a:ea typeface="Calibri" panose="020F0502020204030204" pitchFamily="34" charset="0"/>
            </a:endParaRPr>
          </a:p>
          <a:p>
            <a:pPr algn="just"/>
            <a:r>
              <a:rPr lang="ru-RU" sz="2000" dirty="0">
                <a:solidFill>
                  <a:srgbClr val="000000"/>
                </a:solidFill>
                <a:effectLst/>
                <a:latin typeface="Calibri" panose="020F0502020204030204" pitchFamily="34" charset="0"/>
                <a:ea typeface="Calibri" panose="020F0502020204030204" pitchFamily="34" charset="0"/>
              </a:rPr>
              <a:t>Кому в команде ты помогал чаще всего? Почему именно этому человеку?</a:t>
            </a:r>
            <a:endParaRPr lang="ru-RU" sz="2000" dirty="0">
              <a:effectLst/>
              <a:latin typeface="Calibri" panose="020F0502020204030204" pitchFamily="34" charset="0"/>
              <a:ea typeface="Calibri" panose="020F0502020204030204" pitchFamily="34" charset="0"/>
            </a:endParaRPr>
          </a:p>
          <a:p>
            <a:pPr algn="just"/>
            <a:r>
              <a:rPr lang="ru-RU" sz="2000" dirty="0">
                <a:solidFill>
                  <a:srgbClr val="000000"/>
                </a:solidFill>
                <a:effectLst/>
                <a:latin typeface="Calibri" panose="020F0502020204030204" pitchFamily="34" charset="0"/>
                <a:ea typeface="Calibri" panose="020F0502020204030204" pitchFamily="34" charset="0"/>
              </a:rPr>
              <a:t>Что я могу сделать в ближайшее время, чтобы улучшить результаты твоей работы </a:t>
            </a:r>
            <a:r>
              <a:rPr lang="ru-RU" sz="2000" dirty="0">
                <a:effectLst/>
                <a:latin typeface="Calibri" panose="020F0502020204030204" pitchFamily="34" charset="0"/>
                <a:ea typeface="Calibri" panose="020F0502020204030204" pitchFamily="34" charset="0"/>
              </a:rPr>
              <a:t>на следующие </a:t>
            </a:r>
            <a:r>
              <a:rPr lang="ru-RU" sz="2000" dirty="0">
                <a:solidFill>
                  <a:srgbClr val="000000"/>
                </a:solidFill>
                <a:effectLst/>
                <a:latin typeface="Calibri" panose="020F0502020204030204" pitchFamily="34" charset="0"/>
                <a:ea typeface="Calibri" panose="020F0502020204030204" pitchFamily="34" charset="0"/>
              </a:rPr>
              <a:t>3-6 месяцев?</a:t>
            </a:r>
            <a:endParaRPr lang="ru-RU" sz="2000" dirty="0">
              <a:effectLst/>
              <a:latin typeface="Calibri" panose="020F0502020204030204" pitchFamily="34" charset="0"/>
              <a:ea typeface="Calibri" panose="020F0502020204030204" pitchFamily="34" charset="0"/>
            </a:endParaRPr>
          </a:p>
          <a:p>
            <a:pPr algn="just"/>
            <a:r>
              <a:rPr lang="ru-RU" sz="2000" dirty="0">
                <a:solidFill>
                  <a:srgbClr val="000000"/>
                </a:solidFill>
                <a:effectLst/>
                <a:latin typeface="Calibri" panose="020F0502020204030204" pitchFamily="34" charset="0"/>
                <a:ea typeface="Calibri" panose="020F0502020204030204" pitchFamily="34" charset="0"/>
              </a:rPr>
              <a:t>Какие навыки ты планируешь развивать в ближайшие 3-6 месяцев?</a:t>
            </a:r>
            <a:endParaRPr lang="ru-RU" sz="2000" dirty="0">
              <a:effectLst/>
              <a:latin typeface="Calibri" panose="020F0502020204030204" pitchFamily="34" charset="0"/>
              <a:ea typeface="Calibri" panose="020F0502020204030204" pitchFamily="34" charset="0"/>
            </a:endParaRPr>
          </a:p>
          <a:p>
            <a:pPr algn="just"/>
            <a:r>
              <a:rPr lang="ru-RU" sz="2000" dirty="0">
                <a:solidFill>
                  <a:srgbClr val="000000"/>
                </a:solidFill>
                <a:effectLst/>
                <a:latin typeface="Calibri" panose="020F0502020204030204" pitchFamily="34" charset="0"/>
                <a:ea typeface="Calibri" panose="020F0502020204030204" pitchFamily="34" charset="0"/>
              </a:rPr>
              <a:t>Какая помощь требуется тебе от других коллег или служб (</a:t>
            </a:r>
            <a:r>
              <a:rPr lang="en-US" sz="2000" dirty="0">
                <a:solidFill>
                  <a:srgbClr val="000000"/>
                </a:solidFill>
                <a:effectLst/>
                <a:latin typeface="Calibri" panose="020F0502020204030204" pitchFamily="34" charset="0"/>
                <a:ea typeface="Calibri" panose="020F0502020204030204" pitchFamily="34" charset="0"/>
              </a:rPr>
              <a:t>HR, TnD</a:t>
            </a:r>
            <a:r>
              <a:rPr lang="ru-RU" sz="2000" dirty="0">
                <a:solidFill>
                  <a:srgbClr val="000000"/>
                </a:solidFill>
                <a:effectLst/>
                <a:latin typeface="Calibri" panose="020F0502020204030204" pitchFamily="34" charset="0"/>
                <a:ea typeface="Calibri" panose="020F0502020204030204" pitchFamily="34" charset="0"/>
              </a:rPr>
              <a:t>) в ближайшее время?</a:t>
            </a:r>
            <a:endParaRPr lang="ru-RU" sz="20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1942735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1F96EE-0952-CFFC-B1C6-4CF6EAB004DE}"/>
              </a:ext>
            </a:extLst>
          </p:cNvPr>
          <p:cNvSpPr>
            <a:spLocks noGrp="1"/>
          </p:cNvSpPr>
          <p:nvPr>
            <p:ph type="title"/>
          </p:nvPr>
        </p:nvSpPr>
        <p:spPr>
          <a:xfrm>
            <a:off x="548641" y="153691"/>
            <a:ext cx="10515600" cy="1325563"/>
          </a:xfrm>
        </p:spPr>
        <p:txBody>
          <a:bodyPr>
            <a:normAutofit fontScale="90000"/>
          </a:bodyPr>
          <a:lstStyle/>
          <a:p>
            <a:r>
              <a:rPr lang="ru-RU" sz="3600" dirty="0"/>
              <a:t>Вопросы для создания </a:t>
            </a:r>
            <a:br>
              <a:rPr lang="ru-RU" sz="3600" dirty="0"/>
            </a:br>
            <a:r>
              <a:rPr lang="ru-RU" sz="3600" dirty="0"/>
              <a:t>персонального плана развития сотрудника</a:t>
            </a:r>
            <a:br>
              <a:rPr lang="en-US" sz="3600" dirty="0"/>
            </a:br>
            <a:r>
              <a:rPr lang="en-US" sz="3600" dirty="0"/>
              <a:t>(Personal Development Plan, PDP)</a:t>
            </a:r>
            <a:endParaRPr lang="ru-RU" sz="3600" dirty="0"/>
          </a:p>
        </p:txBody>
      </p:sp>
      <p:sp>
        <p:nvSpPr>
          <p:cNvPr id="3" name="Объект 2">
            <a:extLst>
              <a:ext uri="{FF2B5EF4-FFF2-40B4-BE49-F238E27FC236}">
                <a16:creationId xmlns:a16="http://schemas.microsoft.com/office/drawing/2014/main" id="{102D90B6-E1B7-CB21-E1E9-BC2F26A90AE4}"/>
              </a:ext>
            </a:extLst>
          </p:cNvPr>
          <p:cNvSpPr>
            <a:spLocks noGrp="1"/>
          </p:cNvSpPr>
          <p:nvPr>
            <p:ph idx="1"/>
          </p:nvPr>
        </p:nvSpPr>
        <p:spPr>
          <a:xfrm>
            <a:off x="548641" y="1563755"/>
            <a:ext cx="11073516" cy="5035136"/>
          </a:xfrm>
        </p:spPr>
        <p:txBody>
          <a:bodyPr>
            <a:normAutofit/>
          </a:bodyPr>
          <a:lstStyle/>
          <a:p>
            <a:pPr marL="457200" indent="-457200">
              <a:lnSpc>
                <a:spcPct val="110000"/>
              </a:lnSpc>
              <a:spcBef>
                <a:spcPts val="500"/>
              </a:spcBef>
              <a:buFont typeface="+mj-lt"/>
              <a:buAutoNum type="arabicPeriod"/>
            </a:pPr>
            <a:r>
              <a:rPr lang="ru-RU" sz="2000" dirty="0">
                <a:solidFill>
                  <a:srgbClr val="000000"/>
                </a:solidFill>
                <a:effectLst/>
                <a:latin typeface="Noto Sans Symbols"/>
                <a:ea typeface="Noto Sans Symbols"/>
                <a:cs typeface="Noto Sans Symbols"/>
              </a:rPr>
              <a:t>Какие технические навыки (</a:t>
            </a:r>
            <a:r>
              <a:rPr lang="en-US" sz="2000" b="1" dirty="0">
                <a:solidFill>
                  <a:srgbClr val="000000"/>
                </a:solidFill>
                <a:effectLst/>
                <a:latin typeface="Noto Sans Symbols"/>
                <a:ea typeface="Noto Sans Symbols"/>
                <a:cs typeface="Noto Sans Symbols"/>
              </a:rPr>
              <a:t>hard-skills</a:t>
            </a:r>
            <a:r>
              <a:rPr lang="ru-RU" sz="2000" dirty="0">
                <a:solidFill>
                  <a:srgbClr val="000000"/>
                </a:solidFill>
                <a:effectLst/>
                <a:latin typeface="Noto Sans Symbols"/>
                <a:ea typeface="Noto Sans Symbols"/>
                <a:cs typeface="Noto Sans Symbols"/>
              </a:rPr>
              <a:t>) ты </a:t>
            </a:r>
            <a:r>
              <a:rPr lang="ru-RU" sz="2000" b="1" dirty="0">
                <a:solidFill>
                  <a:srgbClr val="000000"/>
                </a:solidFill>
                <a:effectLst/>
                <a:latin typeface="Noto Sans Symbols"/>
                <a:ea typeface="Noto Sans Symbols"/>
                <a:cs typeface="Noto Sans Symbols"/>
              </a:rPr>
              <a:t>планируешь</a:t>
            </a:r>
            <a:r>
              <a:rPr lang="ru-RU" sz="2000" dirty="0">
                <a:solidFill>
                  <a:srgbClr val="000000"/>
                </a:solidFill>
                <a:effectLst/>
                <a:latin typeface="Noto Sans Symbols"/>
                <a:ea typeface="Noto Sans Symbols"/>
                <a:cs typeface="Noto Sans Symbols"/>
              </a:rPr>
              <a:t> развивать в ближайшие 6-12 месяцев? Почему именно эти навыки?</a:t>
            </a:r>
          </a:p>
          <a:p>
            <a:pPr marL="457200" indent="-457200">
              <a:lnSpc>
                <a:spcPct val="110000"/>
              </a:lnSpc>
              <a:spcBef>
                <a:spcPts val="500"/>
              </a:spcBef>
              <a:buFont typeface="+mj-lt"/>
              <a:buAutoNum type="arabicPeriod"/>
            </a:pPr>
            <a:r>
              <a:rPr lang="ru-RU" sz="2000" dirty="0">
                <a:solidFill>
                  <a:srgbClr val="000000"/>
                </a:solidFill>
                <a:effectLst/>
                <a:latin typeface="Noto Sans Symbols"/>
                <a:ea typeface="Noto Sans Symbols"/>
                <a:cs typeface="Noto Sans Symbols"/>
              </a:rPr>
              <a:t>Какие мягкие навыки (</a:t>
            </a:r>
            <a:r>
              <a:rPr lang="en-US" sz="2000" b="1" dirty="0">
                <a:solidFill>
                  <a:srgbClr val="000000"/>
                </a:solidFill>
                <a:effectLst/>
                <a:latin typeface="Noto Sans Symbols"/>
                <a:ea typeface="Noto Sans Symbols"/>
                <a:cs typeface="Noto Sans Symbols"/>
              </a:rPr>
              <a:t>soft-skills</a:t>
            </a:r>
            <a:r>
              <a:rPr lang="ru-RU" sz="2000" dirty="0">
                <a:solidFill>
                  <a:srgbClr val="000000"/>
                </a:solidFill>
                <a:effectLst/>
                <a:latin typeface="Noto Sans Symbols"/>
                <a:ea typeface="Noto Sans Symbols"/>
                <a:cs typeface="Noto Sans Symbols"/>
              </a:rPr>
              <a:t>) ты </a:t>
            </a:r>
            <a:r>
              <a:rPr lang="ru-RU" sz="2000" b="1" dirty="0">
                <a:solidFill>
                  <a:srgbClr val="000000"/>
                </a:solidFill>
                <a:effectLst/>
                <a:latin typeface="Noto Sans Symbols"/>
                <a:ea typeface="Noto Sans Symbols"/>
                <a:cs typeface="Noto Sans Symbols"/>
              </a:rPr>
              <a:t>планируешь</a:t>
            </a:r>
            <a:r>
              <a:rPr lang="ru-RU" sz="2000" dirty="0">
                <a:solidFill>
                  <a:srgbClr val="000000"/>
                </a:solidFill>
                <a:effectLst/>
                <a:latin typeface="Noto Sans Symbols"/>
                <a:ea typeface="Noto Sans Symbols"/>
                <a:cs typeface="Noto Sans Symbols"/>
              </a:rPr>
              <a:t> развивать в ближайшие 6-12 месяцев? Почему именно эти навыки?</a:t>
            </a:r>
            <a:endParaRPr lang="ru-RU" sz="2000" dirty="0">
              <a:effectLst/>
              <a:latin typeface="Noto Sans Symbols"/>
              <a:ea typeface="Noto Sans Symbols"/>
              <a:cs typeface="Noto Sans Symbols"/>
            </a:endParaRPr>
          </a:p>
          <a:p>
            <a:pPr marL="457200" indent="-457200">
              <a:lnSpc>
                <a:spcPct val="110000"/>
              </a:lnSpc>
              <a:spcBef>
                <a:spcPts val="500"/>
              </a:spcBef>
              <a:buFont typeface="+mj-lt"/>
              <a:buAutoNum type="arabicPeriod"/>
            </a:pPr>
            <a:r>
              <a:rPr lang="ru-RU" sz="2000" dirty="0">
                <a:solidFill>
                  <a:srgbClr val="000000"/>
                </a:solidFill>
                <a:effectLst/>
                <a:latin typeface="Noto Sans Symbols"/>
                <a:ea typeface="Noto Sans Symbols"/>
                <a:cs typeface="Noto Sans Symbols"/>
              </a:rPr>
              <a:t>Есть ли у тебя </a:t>
            </a:r>
            <a:r>
              <a:rPr lang="ru-RU" sz="2000" b="1" dirty="0">
                <a:solidFill>
                  <a:srgbClr val="000000"/>
                </a:solidFill>
                <a:effectLst/>
                <a:latin typeface="Noto Sans Symbols"/>
                <a:ea typeface="Noto Sans Symbols"/>
                <a:cs typeface="Noto Sans Symbols"/>
              </a:rPr>
              <a:t>карьерные цели</a:t>
            </a:r>
            <a:r>
              <a:rPr lang="ru-RU" sz="2000" dirty="0">
                <a:solidFill>
                  <a:srgbClr val="000000"/>
                </a:solidFill>
                <a:effectLst/>
                <a:latin typeface="Noto Sans Symbols"/>
                <a:ea typeface="Noto Sans Symbols"/>
                <a:cs typeface="Noto Sans Symbols"/>
              </a:rPr>
              <a:t> на этот год? Если да, то какие?</a:t>
            </a:r>
            <a:endParaRPr lang="ru-RU" sz="2000" dirty="0">
              <a:effectLst/>
              <a:latin typeface="Noto Sans Symbols"/>
              <a:ea typeface="Noto Sans Symbols"/>
              <a:cs typeface="Noto Sans Symbols"/>
            </a:endParaRPr>
          </a:p>
          <a:p>
            <a:pPr marL="457200" indent="-457200">
              <a:lnSpc>
                <a:spcPct val="110000"/>
              </a:lnSpc>
              <a:spcBef>
                <a:spcPts val="500"/>
              </a:spcBef>
              <a:buFont typeface="+mj-lt"/>
              <a:buAutoNum type="arabicPeriod"/>
            </a:pPr>
            <a:r>
              <a:rPr lang="ru-RU" sz="2000" dirty="0">
                <a:solidFill>
                  <a:srgbClr val="000000"/>
                </a:solidFill>
                <a:effectLst/>
                <a:latin typeface="Noto Sans Symbols"/>
                <a:ea typeface="Noto Sans Symbols"/>
                <a:cs typeface="Noto Sans Symbols"/>
              </a:rPr>
              <a:t>Какие </a:t>
            </a:r>
            <a:r>
              <a:rPr lang="ru-RU" sz="2000" b="1" dirty="0">
                <a:solidFill>
                  <a:srgbClr val="000000"/>
                </a:solidFill>
                <a:effectLst/>
                <a:latin typeface="Noto Sans Symbols"/>
                <a:ea typeface="Noto Sans Symbols"/>
                <a:cs typeface="Noto Sans Symbols"/>
              </a:rPr>
              <a:t>действия с моей стороны</a:t>
            </a:r>
            <a:r>
              <a:rPr lang="ru-RU" sz="2000" dirty="0">
                <a:solidFill>
                  <a:srgbClr val="000000"/>
                </a:solidFill>
                <a:effectLst/>
                <a:latin typeface="Noto Sans Symbols"/>
                <a:ea typeface="Noto Sans Symbols"/>
                <a:cs typeface="Noto Sans Symbols"/>
              </a:rPr>
              <a:t> могут помочь тебе развиваться профессионально?</a:t>
            </a:r>
            <a:endParaRPr lang="ru-RU" sz="2000" dirty="0">
              <a:effectLst/>
              <a:latin typeface="Noto Sans Symbols"/>
              <a:ea typeface="Noto Sans Symbols"/>
              <a:cs typeface="Noto Sans Symbols"/>
            </a:endParaRPr>
          </a:p>
          <a:p>
            <a:pPr marL="457200" indent="-457200">
              <a:lnSpc>
                <a:spcPct val="110000"/>
              </a:lnSpc>
              <a:spcBef>
                <a:spcPts val="500"/>
              </a:spcBef>
              <a:buFont typeface="+mj-lt"/>
              <a:buAutoNum type="arabicPeriod"/>
            </a:pPr>
            <a:r>
              <a:rPr lang="ru-RU" sz="2000" dirty="0">
                <a:solidFill>
                  <a:srgbClr val="000000"/>
                </a:solidFill>
                <a:effectLst/>
                <a:latin typeface="Noto Sans Symbols"/>
                <a:ea typeface="Noto Sans Symbols"/>
                <a:cs typeface="Noto Sans Symbols"/>
              </a:rPr>
              <a:t>Какие </a:t>
            </a:r>
            <a:r>
              <a:rPr lang="ru-RU" sz="2000" b="1" dirty="0">
                <a:solidFill>
                  <a:srgbClr val="000000"/>
                </a:solidFill>
                <a:effectLst/>
                <a:latin typeface="Noto Sans Symbols"/>
                <a:ea typeface="Noto Sans Symbols"/>
                <a:cs typeface="Noto Sans Symbols"/>
              </a:rPr>
              <a:t>развивающие мероприятия </a:t>
            </a:r>
            <a:r>
              <a:rPr lang="ru-RU" sz="2000" dirty="0">
                <a:solidFill>
                  <a:srgbClr val="000000"/>
                </a:solidFill>
                <a:effectLst/>
                <a:latin typeface="Noto Sans Symbols"/>
                <a:ea typeface="Noto Sans Symbols"/>
                <a:cs typeface="Noto Sans Symbols"/>
              </a:rPr>
              <a:t>могут помочь тебе в развитии в ближайший год?</a:t>
            </a:r>
            <a:endParaRPr lang="ru-RU" sz="2000" dirty="0">
              <a:effectLst/>
              <a:latin typeface="Noto Sans Symbols"/>
              <a:ea typeface="Noto Sans Symbols"/>
              <a:cs typeface="Noto Sans Symbols"/>
            </a:endParaRPr>
          </a:p>
          <a:p>
            <a:pPr marL="457200" indent="-457200">
              <a:lnSpc>
                <a:spcPct val="110000"/>
              </a:lnSpc>
              <a:spcBef>
                <a:spcPts val="500"/>
              </a:spcBef>
              <a:buFont typeface="+mj-lt"/>
              <a:buAutoNum type="arabicPeriod"/>
            </a:pPr>
            <a:r>
              <a:rPr lang="ru-RU" sz="2000" dirty="0">
                <a:solidFill>
                  <a:srgbClr val="000000"/>
                </a:solidFill>
                <a:effectLst/>
                <a:latin typeface="Noto Sans Symbols"/>
                <a:ea typeface="Noto Sans Symbols"/>
                <a:cs typeface="Noto Sans Symbols"/>
              </a:rPr>
              <a:t>Какие </a:t>
            </a:r>
            <a:r>
              <a:rPr lang="ru-RU" sz="2000" b="1" dirty="0">
                <a:solidFill>
                  <a:srgbClr val="000000"/>
                </a:solidFill>
                <a:effectLst/>
                <a:latin typeface="Noto Sans Symbols"/>
                <a:ea typeface="Noto Sans Symbols"/>
                <a:cs typeface="Noto Sans Symbols"/>
              </a:rPr>
              <a:t>шаги</a:t>
            </a:r>
            <a:r>
              <a:rPr lang="ru-RU" sz="2000" dirty="0">
                <a:solidFill>
                  <a:srgbClr val="000000"/>
                </a:solidFill>
                <a:effectLst/>
                <a:latin typeface="Noto Sans Symbols"/>
                <a:ea typeface="Noto Sans Symbols"/>
                <a:cs typeface="Noto Sans Symbols"/>
              </a:rPr>
              <a:t> ты готов включить в свой персональный план развития на ближайшие </a:t>
            </a:r>
            <a:r>
              <a:rPr lang="ru-RU" sz="2000" b="1" dirty="0">
                <a:solidFill>
                  <a:srgbClr val="000000"/>
                </a:solidFill>
                <a:effectLst/>
                <a:latin typeface="Noto Sans Symbols"/>
                <a:ea typeface="Noto Sans Symbols"/>
                <a:cs typeface="Noto Sans Symbols"/>
              </a:rPr>
              <a:t>три месяца</a:t>
            </a:r>
            <a:r>
              <a:rPr lang="ru-RU" sz="2000" dirty="0">
                <a:solidFill>
                  <a:srgbClr val="000000"/>
                </a:solidFill>
                <a:effectLst/>
                <a:latin typeface="Noto Sans Symbols"/>
                <a:ea typeface="Noto Sans Symbols"/>
                <a:cs typeface="Noto Sans Symbols"/>
              </a:rPr>
              <a:t>?</a:t>
            </a:r>
            <a:endParaRPr lang="ru-RU" sz="2000" dirty="0">
              <a:effectLst/>
              <a:latin typeface="Noto Sans Symbols"/>
              <a:ea typeface="Noto Sans Symbols"/>
              <a:cs typeface="Noto Sans Symbols"/>
            </a:endParaRPr>
          </a:p>
          <a:p>
            <a:pPr marL="457200" indent="-457200">
              <a:lnSpc>
                <a:spcPct val="110000"/>
              </a:lnSpc>
              <a:spcBef>
                <a:spcPts val="500"/>
              </a:spcBef>
              <a:buFont typeface="+mj-lt"/>
              <a:buAutoNum type="arabicPeriod"/>
            </a:pPr>
            <a:r>
              <a:rPr lang="ru-RU" sz="2000" dirty="0">
                <a:solidFill>
                  <a:srgbClr val="000000"/>
                </a:solidFill>
                <a:effectLst/>
                <a:latin typeface="Noto Sans Symbols"/>
                <a:ea typeface="Noto Sans Symbols"/>
                <a:cs typeface="Noto Sans Symbols"/>
              </a:rPr>
              <a:t>Какой </a:t>
            </a:r>
            <a:r>
              <a:rPr lang="ru-RU" sz="2000" b="1" dirty="0">
                <a:solidFill>
                  <a:srgbClr val="000000"/>
                </a:solidFill>
                <a:effectLst/>
                <a:latin typeface="Noto Sans Symbols"/>
                <a:ea typeface="Noto Sans Symbols"/>
                <a:cs typeface="Noto Sans Symbols"/>
              </a:rPr>
              <a:t>первый шаг</a:t>
            </a:r>
            <a:r>
              <a:rPr lang="ru-RU" sz="2000" dirty="0">
                <a:effectLst/>
                <a:latin typeface="Noto Sans Symbols"/>
                <a:ea typeface="Noto Sans Symbols"/>
                <a:cs typeface="Noto Sans Symbols"/>
              </a:rPr>
              <a:t>, связанный с твоим профессиональным развитием,</a:t>
            </a:r>
            <a:r>
              <a:rPr lang="ru-RU" sz="2000" dirty="0">
                <a:solidFill>
                  <a:srgbClr val="000000"/>
                </a:solidFill>
                <a:effectLst/>
                <a:latin typeface="Noto Sans Symbols"/>
                <a:ea typeface="Noto Sans Symbols"/>
                <a:cs typeface="Noto Sans Symbols"/>
              </a:rPr>
              <a:t> мы можем запланировать на ближайшие </a:t>
            </a:r>
            <a:r>
              <a:rPr lang="ru-RU" sz="2000" b="1" dirty="0">
                <a:solidFill>
                  <a:srgbClr val="000000"/>
                </a:solidFill>
                <a:effectLst/>
                <a:latin typeface="Noto Sans Symbols"/>
                <a:ea typeface="Noto Sans Symbols"/>
                <a:cs typeface="Noto Sans Symbols"/>
              </a:rPr>
              <a:t>две недели</a:t>
            </a:r>
            <a:r>
              <a:rPr lang="ru-RU" sz="2000" dirty="0">
                <a:solidFill>
                  <a:srgbClr val="000000"/>
                </a:solidFill>
                <a:effectLst/>
                <a:latin typeface="Noto Sans Symbols"/>
                <a:ea typeface="Noto Sans Symbols"/>
                <a:cs typeface="Noto Sans Symbols"/>
              </a:rPr>
              <a:t>?</a:t>
            </a:r>
            <a:endParaRPr lang="ru-RU" sz="2000" dirty="0">
              <a:effectLst/>
              <a:latin typeface="Noto Sans Symbols"/>
              <a:ea typeface="Noto Sans Symbols"/>
              <a:cs typeface="Noto Sans Symbols"/>
            </a:endParaRPr>
          </a:p>
          <a:p>
            <a:pPr marL="457200" indent="-457200">
              <a:lnSpc>
                <a:spcPct val="110000"/>
              </a:lnSpc>
              <a:spcBef>
                <a:spcPts val="500"/>
              </a:spcBef>
              <a:buFont typeface="+mj-lt"/>
              <a:buAutoNum type="arabicPeriod"/>
            </a:pPr>
            <a:r>
              <a:rPr lang="ru-RU" sz="2000" dirty="0">
                <a:solidFill>
                  <a:srgbClr val="000000"/>
                </a:solidFill>
                <a:effectLst/>
                <a:latin typeface="Noto Sans Symbols"/>
                <a:ea typeface="Noto Sans Symbols"/>
                <a:cs typeface="Noto Sans Symbols"/>
              </a:rPr>
              <a:t>Как ты </a:t>
            </a:r>
            <a:r>
              <a:rPr lang="ru-RU" sz="2000" b="1" dirty="0">
                <a:solidFill>
                  <a:srgbClr val="000000"/>
                </a:solidFill>
                <a:effectLst/>
                <a:latin typeface="Noto Sans Symbols"/>
                <a:ea typeface="Noto Sans Symbols"/>
                <a:cs typeface="Noto Sans Symbols"/>
              </a:rPr>
              <a:t>поймешь</a:t>
            </a:r>
            <a:r>
              <a:rPr lang="ru-RU" sz="2000" dirty="0">
                <a:solidFill>
                  <a:srgbClr val="000000"/>
                </a:solidFill>
                <a:effectLst/>
                <a:latin typeface="Noto Sans Symbols"/>
                <a:ea typeface="Noto Sans Symbols"/>
                <a:cs typeface="Noto Sans Symbols"/>
              </a:rPr>
              <a:t>, что достиг своих карьерных целей? Как будешь </a:t>
            </a:r>
            <a:r>
              <a:rPr lang="ru-RU" sz="2000" b="1" dirty="0">
                <a:solidFill>
                  <a:srgbClr val="000000"/>
                </a:solidFill>
                <a:effectLst/>
                <a:latin typeface="Noto Sans Symbols"/>
                <a:ea typeface="Noto Sans Symbols"/>
                <a:cs typeface="Noto Sans Symbols"/>
              </a:rPr>
              <a:t>контролировать</a:t>
            </a:r>
            <a:r>
              <a:rPr lang="ru-RU" sz="2000" dirty="0">
                <a:solidFill>
                  <a:srgbClr val="000000"/>
                </a:solidFill>
                <a:effectLst/>
                <a:latin typeface="Noto Sans Symbols"/>
                <a:ea typeface="Noto Sans Symbols"/>
                <a:cs typeface="Noto Sans Symbols"/>
              </a:rPr>
              <a:t> свой </a:t>
            </a:r>
            <a:r>
              <a:rPr lang="ru-RU" sz="2000" b="1" dirty="0">
                <a:solidFill>
                  <a:srgbClr val="000000"/>
                </a:solidFill>
                <a:effectLst/>
                <a:latin typeface="Noto Sans Symbols"/>
                <a:ea typeface="Noto Sans Symbols"/>
                <a:cs typeface="Noto Sans Symbols"/>
              </a:rPr>
              <a:t>прогресс</a:t>
            </a:r>
            <a:r>
              <a:rPr lang="ru-RU" sz="2000" dirty="0">
                <a:solidFill>
                  <a:srgbClr val="000000"/>
                </a:solidFill>
                <a:effectLst/>
                <a:latin typeface="Noto Sans Symbols"/>
                <a:ea typeface="Noto Sans Symbols"/>
                <a:cs typeface="Noto Sans Symbols"/>
              </a:rPr>
              <a:t>? </a:t>
            </a:r>
            <a:endParaRPr lang="ru-RU" sz="2000" dirty="0">
              <a:effectLst/>
              <a:latin typeface="Noto Sans Symbols"/>
              <a:ea typeface="Noto Sans Symbols"/>
              <a:cs typeface="Noto Sans Symbols"/>
            </a:endParaRPr>
          </a:p>
          <a:p>
            <a:pPr marL="457200" indent="-457200">
              <a:lnSpc>
                <a:spcPct val="110000"/>
              </a:lnSpc>
              <a:spcBef>
                <a:spcPts val="500"/>
              </a:spcBef>
              <a:buFont typeface="+mj-lt"/>
              <a:buAutoNum type="arabicPeriod"/>
            </a:pPr>
            <a:r>
              <a:rPr lang="ru-RU" sz="2000" dirty="0">
                <a:solidFill>
                  <a:srgbClr val="000000"/>
                </a:solidFill>
                <a:effectLst/>
                <a:latin typeface="Noto Sans Symbols"/>
                <a:ea typeface="Noto Sans Symbols"/>
                <a:cs typeface="Noto Sans Symbols"/>
              </a:rPr>
              <a:t>Как </a:t>
            </a:r>
            <a:r>
              <a:rPr lang="ru-RU" sz="2000" b="1" dirty="0">
                <a:solidFill>
                  <a:srgbClr val="000000"/>
                </a:solidFill>
                <a:effectLst/>
                <a:latin typeface="Noto Sans Symbols"/>
                <a:ea typeface="Noto Sans Symbols"/>
                <a:cs typeface="Noto Sans Symbols"/>
              </a:rPr>
              <a:t>я могу помочь тебе</a:t>
            </a:r>
            <a:r>
              <a:rPr lang="ru-RU" sz="2000" dirty="0">
                <a:solidFill>
                  <a:srgbClr val="000000"/>
                </a:solidFill>
                <a:effectLst/>
                <a:latin typeface="Noto Sans Symbols"/>
                <a:ea typeface="Noto Sans Symbols"/>
                <a:cs typeface="Noto Sans Symbols"/>
              </a:rPr>
              <a:t> двигаться с выбранной тобой скоростью?</a:t>
            </a:r>
            <a:endParaRPr lang="ru-RU" sz="2000" dirty="0">
              <a:effectLst/>
              <a:latin typeface="Noto Sans Symbols"/>
              <a:ea typeface="Noto Sans Symbols"/>
              <a:cs typeface="Noto Sans Symbols"/>
            </a:endParaRPr>
          </a:p>
        </p:txBody>
      </p:sp>
    </p:spTree>
    <p:extLst>
      <p:ext uri="{BB962C8B-B14F-4D97-AF65-F5344CB8AC3E}">
        <p14:creationId xmlns:p14="http://schemas.microsoft.com/office/powerpoint/2010/main" val="10538584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F7C95EA-BA30-D2CA-CA61-46465828164B}"/>
              </a:ext>
            </a:extLst>
          </p:cNvPr>
          <p:cNvSpPr>
            <a:spLocks noGrp="1"/>
          </p:cNvSpPr>
          <p:nvPr>
            <p:ph type="title"/>
          </p:nvPr>
        </p:nvSpPr>
        <p:spPr>
          <a:xfrm>
            <a:off x="636105" y="218661"/>
            <a:ext cx="10515600" cy="986597"/>
          </a:xfrm>
        </p:spPr>
        <p:txBody>
          <a:bodyPr>
            <a:normAutofit fontScale="90000"/>
          </a:bodyPr>
          <a:lstStyle/>
          <a:p>
            <a:r>
              <a:rPr lang="ru-RU" dirty="0"/>
              <a:t>«Один на один» с фокусом на </a:t>
            </a:r>
            <a:br>
              <a:rPr lang="ru-RU" dirty="0"/>
            </a:br>
            <a:r>
              <a:rPr lang="ru-RU" dirty="0"/>
              <a:t>профессиональное развитие сотрудника</a:t>
            </a:r>
          </a:p>
        </p:txBody>
      </p:sp>
      <p:sp>
        <p:nvSpPr>
          <p:cNvPr id="3" name="Объект 2">
            <a:extLst>
              <a:ext uri="{FF2B5EF4-FFF2-40B4-BE49-F238E27FC236}">
                <a16:creationId xmlns:a16="http://schemas.microsoft.com/office/drawing/2014/main" id="{97CE1C74-23C8-1F75-CE08-C0CAE8C7C4B9}"/>
              </a:ext>
            </a:extLst>
          </p:cNvPr>
          <p:cNvSpPr>
            <a:spLocks noGrp="1"/>
          </p:cNvSpPr>
          <p:nvPr>
            <p:ph idx="1"/>
          </p:nvPr>
        </p:nvSpPr>
        <p:spPr>
          <a:xfrm>
            <a:off x="636105" y="1484243"/>
            <a:ext cx="11052312" cy="5155096"/>
          </a:xfrm>
        </p:spPr>
        <p:txBody>
          <a:bodyPr>
            <a:normAutofit/>
          </a:bodyPr>
          <a:lstStyle/>
          <a:p>
            <a:pPr marL="342900" indent="-342900">
              <a:spcBef>
                <a:spcPts val="500"/>
              </a:spcBef>
              <a:buFont typeface="+mj-lt"/>
              <a:buAutoNum type="arabicPeriod"/>
            </a:pPr>
            <a:r>
              <a:rPr lang="ru-RU" sz="2000" dirty="0">
                <a:effectLst/>
                <a:latin typeface="Calibri" panose="020F0502020204030204" pitchFamily="34" charset="0"/>
                <a:ea typeface="Calibri" panose="020F0502020204030204" pitchFamily="34" charset="0"/>
              </a:rPr>
              <a:t>Есть ли какие-либо мероприятия или тренинги в этом или следующем квартале, которые ты хочешь посетить, чтобы улучшить свои навыки?</a:t>
            </a:r>
          </a:p>
          <a:p>
            <a:pPr marL="342900" indent="-342900">
              <a:spcBef>
                <a:spcPts val="500"/>
              </a:spcBef>
              <a:buFont typeface="+mj-lt"/>
              <a:buAutoNum type="arabicPeriod"/>
            </a:pPr>
            <a:r>
              <a:rPr lang="ru-RU" sz="2000" dirty="0">
                <a:effectLst/>
                <a:latin typeface="Calibri" panose="020F0502020204030204" pitchFamily="34" charset="0"/>
                <a:ea typeface="Calibri" panose="020F0502020204030204" pitchFamily="34" charset="0"/>
              </a:rPr>
              <a:t>Есть ли проекты, в которых ты бы хотел(-а) поработать, если бы у тебя была такая возможность?</a:t>
            </a:r>
          </a:p>
          <a:p>
            <a:pPr marL="342900" indent="-342900">
              <a:spcBef>
                <a:spcPts val="500"/>
              </a:spcBef>
              <a:buFont typeface="+mj-lt"/>
              <a:buAutoNum type="arabicPeriod"/>
            </a:pPr>
            <a:r>
              <a:rPr lang="ru-RU" sz="2000" dirty="0">
                <a:effectLst/>
                <a:latin typeface="Calibri" panose="020F0502020204030204" pitchFamily="34" charset="0"/>
                <a:ea typeface="Calibri" panose="020F0502020204030204" pitchFamily="34" charset="0"/>
              </a:rPr>
              <a:t>Что нового ты изучил(-а) за последний месяц?</a:t>
            </a:r>
          </a:p>
          <a:p>
            <a:pPr marL="342900" indent="-342900">
              <a:spcBef>
                <a:spcPts val="500"/>
              </a:spcBef>
              <a:buFont typeface="+mj-lt"/>
              <a:buAutoNum type="arabicPeriod"/>
            </a:pPr>
            <a:r>
              <a:rPr lang="ru-RU" sz="2000" dirty="0">
                <a:effectLst/>
                <a:latin typeface="Calibri" panose="020F0502020204030204" pitchFamily="34" charset="0"/>
                <a:ea typeface="Calibri" panose="020F0502020204030204" pitchFamily="34" charset="0"/>
              </a:rPr>
              <a:t>В каких областях хочется развивать свои профессиональные навыки?</a:t>
            </a:r>
          </a:p>
          <a:p>
            <a:pPr marL="342900" indent="-342900">
              <a:spcBef>
                <a:spcPts val="500"/>
              </a:spcBef>
              <a:buFont typeface="+mj-lt"/>
              <a:buAutoNum type="arabicPeriod"/>
            </a:pPr>
            <a:r>
              <a:rPr lang="ru-RU" sz="2000" dirty="0">
                <a:effectLst/>
                <a:latin typeface="Calibri" panose="020F0502020204030204" pitchFamily="34" charset="0"/>
                <a:ea typeface="Calibri" panose="020F0502020204030204" pitchFamily="34" charset="0"/>
              </a:rPr>
              <a:t>Считаешь ли ты, что мы помогаем тебе продвигаться по карьерной лестнице в желаемом темпе и нужном направлении?</a:t>
            </a:r>
          </a:p>
          <a:p>
            <a:pPr marL="342900" indent="-342900">
              <a:spcBef>
                <a:spcPts val="500"/>
              </a:spcBef>
              <a:buFont typeface="+mj-lt"/>
              <a:buAutoNum type="arabicPeriod"/>
            </a:pPr>
            <a:r>
              <a:rPr lang="ru-RU" sz="2000" dirty="0">
                <a:effectLst/>
                <a:latin typeface="Calibri" panose="020F0502020204030204" pitchFamily="34" charset="0"/>
                <a:ea typeface="Calibri" panose="020F0502020204030204" pitchFamily="34" charset="0"/>
              </a:rPr>
              <a:t>Как ты думаешь, твоя текущая работа помогает или мешает твоему профессиональному развитию? Почему ты так считаешь?</a:t>
            </a:r>
          </a:p>
          <a:p>
            <a:pPr marL="342900" indent="-342900">
              <a:spcBef>
                <a:spcPts val="500"/>
              </a:spcBef>
              <a:buFont typeface="+mj-lt"/>
              <a:buAutoNum type="arabicPeriod"/>
            </a:pPr>
            <a:r>
              <a:rPr lang="ru-RU" sz="2000" dirty="0">
                <a:effectLst/>
                <a:latin typeface="Calibri" panose="020F0502020204030204" pitchFamily="34" charset="0"/>
                <a:ea typeface="Calibri" panose="020F0502020204030204" pitchFamily="34" charset="0"/>
              </a:rPr>
              <a:t>Если бы ты мог(-ла) создать свою идеальную позицию в организации, чем бы она отличалась от того, что ты делаешь сейчас?</a:t>
            </a:r>
          </a:p>
          <a:p>
            <a:pPr marL="342900" indent="-342900">
              <a:spcBef>
                <a:spcPts val="500"/>
              </a:spcBef>
              <a:buFont typeface="+mj-lt"/>
              <a:buAutoNum type="arabicPeriod"/>
            </a:pPr>
            <a:r>
              <a:rPr lang="ru-RU" sz="2000" dirty="0">
                <a:effectLst/>
                <a:latin typeface="Calibri" panose="020F0502020204030204" pitchFamily="34" charset="0"/>
                <a:ea typeface="Calibri" panose="020F0502020204030204" pitchFamily="34" charset="0"/>
              </a:rPr>
              <a:t>Есть ли какой-то аспект работы, в котором тебе хочется получить больше помощи или коучинга (наставничества)?</a:t>
            </a:r>
          </a:p>
          <a:p>
            <a:pPr marL="342900" indent="-342900">
              <a:spcBef>
                <a:spcPts val="500"/>
              </a:spcBef>
              <a:buFont typeface="+mj-lt"/>
              <a:buAutoNum type="arabicPeriod"/>
            </a:pPr>
            <a:r>
              <a:rPr lang="ru-RU" sz="2000" dirty="0">
                <a:effectLst/>
                <a:latin typeface="Calibri" panose="020F0502020204030204" pitchFamily="34" charset="0"/>
                <a:ea typeface="Calibri" panose="020F0502020204030204" pitchFamily="34" charset="0"/>
              </a:rPr>
              <a:t>Над какими проектами тебе было бы интересно поработать дальше? Почему именно над ними?</a:t>
            </a:r>
          </a:p>
          <a:p>
            <a:pPr marL="342900" indent="-342900">
              <a:spcBef>
                <a:spcPts val="500"/>
              </a:spcBef>
              <a:buFont typeface="+mj-lt"/>
              <a:buAutoNum type="arabicPeriod"/>
            </a:pPr>
            <a:r>
              <a:rPr lang="ru-RU" sz="2000" dirty="0">
                <a:effectLst/>
                <a:latin typeface="Calibri" panose="020F0502020204030204" pitchFamily="34" charset="0"/>
                <a:ea typeface="Calibri" panose="020F0502020204030204" pitchFamily="34" charset="0"/>
              </a:rPr>
              <a:t>Давай договоримся об одном действии, которое ты сделаешь для своего дальнейшего развития в течение следующих трех недель. Что это будет за действие?</a:t>
            </a:r>
          </a:p>
        </p:txBody>
      </p:sp>
    </p:spTree>
    <p:extLst>
      <p:ext uri="{BB962C8B-B14F-4D97-AF65-F5344CB8AC3E}">
        <p14:creationId xmlns:p14="http://schemas.microsoft.com/office/powerpoint/2010/main" val="849012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60"/>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sz="4000" dirty="0">
                <a:sym typeface="Montserrat"/>
              </a:rPr>
              <a:t>Рекомендуемые первые шаги для вас</a:t>
            </a:r>
            <a:br>
              <a:rPr lang="ru-RU" sz="4000" dirty="0">
                <a:sym typeface="Montserrat"/>
              </a:rPr>
            </a:br>
            <a:r>
              <a:rPr lang="ru-RU" sz="4000" dirty="0">
                <a:sym typeface="Montserrat"/>
              </a:rPr>
              <a:t>как руководителя</a:t>
            </a:r>
            <a:endParaRPr sz="4000" dirty="0"/>
          </a:p>
        </p:txBody>
      </p:sp>
      <p:sp>
        <p:nvSpPr>
          <p:cNvPr id="2" name="Объект 1">
            <a:extLst>
              <a:ext uri="{FF2B5EF4-FFF2-40B4-BE49-F238E27FC236}">
                <a16:creationId xmlns:a16="http://schemas.microsoft.com/office/drawing/2014/main" id="{8EF08A02-7B5C-DE8B-D4E1-B38D176F66C0}"/>
              </a:ext>
            </a:extLst>
          </p:cNvPr>
          <p:cNvSpPr>
            <a:spLocks noGrp="1"/>
          </p:cNvSpPr>
          <p:nvPr>
            <p:ph idx="1"/>
          </p:nvPr>
        </p:nvSpPr>
        <p:spPr>
          <a:xfrm>
            <a:off x="838200" y="1825625"/>
            <a:ext cx="10515600" cy="4351338"/>
          </a:xfrm>
        </p:spPr>
        <p:txBody>
          <a:bodyPr>
            <a:normAutofit/>
          </a:bodyPr>
          <a:lstStyle/>
          <a:p>
            <a:pPr marL="285750" marR="0" lvl="0" indent="-285750" algn="l" rtl="0">
              <a:lnSpc>
                <a:spcPct val="100000"/>
              </a:lnSpc>
              <a:spcAft>
                <a:spcPts val="0"/>
              </a:spcAft>
              <a:buClr>
                <a:srgbClr val="000000"/>
              </a:buClr>
              <a:buSzPts val="3240"/>
              <a:buFont typeface="Arial"/>
              <a:buChar char="•"/>
            </a:pPr>
            <a:r>
              <a:rPr lang="ru-RU" sz="2400" b="1" dirty="0">
                <a:sym typeface="Montserrat"/>
              </a:rPr>
              <a:t>Назначьте</a:t>
            </a:r>
            <a:r>
              <a:rPr lang="ru-RU" sz="2400" dirty="0">
                <a:sym typeface="Montserrat"/>
              </a:rPr>
              <a:t> встречи 1:1 с ключевыми сотрудниками</a:t>
            </a:r>
          </a:p>
          <a:p>
            <a:pPr marL="285750" marR="0" lvl="0" indent="-285750" algn="l" rtl="0">
              <a:lnSpc>
                <a:spcPct val="100000"/>
              </a:lnSpc>
              <a:spcAft>
                <a:spcPts val="0"/>
              </a:spcAft>
              <a:buClr>
                <a:srgbClr val="000000"/>
              </a:buClr>
              <a:buSzPts val="3240"/>
              <a:buFont typeface="Arial"/>
              <a:buChar char="•"/>
            </a:pPr>
            <a:r>
              <a:rPr lang="ru-RU" sz="2400" b="1" dirty="0">
                <a:sym typeface="Montserrat"/>
              </a:rPr>
              <a:t>Выберите</a:t>
            </a:r>
            <a:r>
              <a:rPr lang="ru-RU" sz="2400" dirty="0">
                <a:sym typeface="Montserrat"/>
              </a:rPr>
              <a:t> инструмент для отработки</a:t>
            </a:r>
            <a:br>
              <a:rPr lang="ru-RU" sz="2400" dirty="0">
                <a:sym typeface="Montserrat"/>
              </a:rPr>
            </a:br>
            <a:r>
              <a:rPr lang="ru-RU" sz="2400" dirty="0">
                <a:sym typeface="Montserrat"/>
              </a:rPr>
              <a:t>(структуру 1:1, </a:t>
            </a:r>
            <a:r>
              <a:rPr lang="en" sz="2400" dirty="0">
                <a:sym typeface="Montserrat"/>
              </a:rPr>
              <a:t>Gallup Q12, GROW, </a:t>
            </a:r>
            <a:r>
              <a:rPr lang="ru-RU" sz="2400" dirty="0">
                <a:sym typeface="Montserrat"/>
              </a:rPr>
              <a:t>феноменология, колесо баланса,..)</a:t>
            </a:r>
          </a:p>
          <a:p>
            <a:pPr marL="285750" marR="0" lvl="0" indent="-285750" algn="l" rtl="0">
              <a:lnSpc>
                <a:spcPct val="100000"/>
              </a:lnSpc>
              <a:spcAft>
                <a:spcPts val="0"/>
              </a:spcAft>
              <a:buClr>
                <a:srgbClr val="000000"/>
              </a:buClr>
              <a:buSzPts val="3240"/>
              <a:buFont typeface="Arial"/>
              <a:buChar char="•"/>
            </a:pPr>
            <a:r>
              <a:rPr lang="ru-RU" sz="2400" b="1" dirty="0">
                <a:sym typeface="Montserrat"/>
              </a:rPr>
              <a:t>Проведите</a:t>
            </a:r>
            <a:r>
              <a:rPr lang="ru-RU" sz="2400" dirty="0">
                <a:sym typeface="Montserrat"/>
              </a:rPr>
              <a:t> встречу 1:1, используя выбранный инструментарий</a:t>
            </a:r>
          </a:p>
          <a:p>
            <a:pPr marL="285750" marR="0" lvl="0" indent="-285750" algn="l" rtl="0">
              <a:lnSpc>
                <a:spcPct val="100000"/>
              </a:lnSpc>
              <a:spcAft>
                <a:spcPts val="0"/>
              </a:spcAft>
              <a:buClr>
                <a:srgbClr val="000000"/>
              </a:buClr>
              <a:buSzPts val="3240"/>
              <a:buFont typeface="Arial"/>
              <a:buChar char="•"/>
            </a:pPr>
            <a:r>
              <a:rPr lang="ru-RU" sz="2400" b="1" dirty="0">
                <a:sym typeface="Montserrat"/>
              </a:rPr>
              <a:t>Зафиксируйте</a:t>
            </a:r>
            <a:r>
              <a:rPr lang="ru-RU" sz="2400" dirty="0">
                <a:sym typeface="Montserrat"/>
              </a:rPr>
              <a:t> ваши договоренности</a:t>
            </a:r>
          </a:p>
          <a:p>
            <a:pPr marL="285750" marR="0" lvl="0" indent="-285750" algn="l" rtl="0">
              <a:lnSpc>
                <a:spcPct val="100000"/>
              </a:lnSpc>
              <a:spcAft>
                <a:spcPts val="0"/>
              </a:spcAft>
              <a:buClr>
                <a:srgbClr val="000000"/>
              </a:buClr>
              <a:buSzPts val="3240"/>
              <a:buFont typeface="Arial"/>
              <a:buChar char="•"/>
            </a:pPr>
            <a:r>
              <a:rPr lang="ru-RU" sz="2400" dirty="0">
                <a:sym typeface="Montserrat"/>
              </a:rPr>
              <a:t>Как можно быстрее </a:t>
            </a:r>
            <a:r>
              <a:rPr lang="ru-RU" sz="2400" b="1" dirty="0">
                <a:sym typeface="Montserrat"/>
              </a:rPr>
              <a:t>выполните</a:t>
            </a:r>
            <a:r>
              <a:rPr lang="ru-RU" sz="2400" dirty="0">
                <a:sym typeface="Montserrat"/>
              </a:rPr>
              <a:t> свою часть договоренностей</a:t>
            </a:r>
          </a:p>
          <a:p>
            <a:pPr marL="285750" marR="0" lvl="0" indent="-285750" algn="l" rtl="0">
              <a:lnSpc>
                <a:spcPct val="100000"/>
              </a:lnSpc>
              <a:spcAft>
                <a:spcPts val="0"/>
              </a:spcAft>
              <a:buClr>
                <a:srgbClr val="000000"/>
              </a:buClr>
              <a:buSzPts val="3240"/>
              <a:buFont typeface="Arial"/>
              <a:buChar char="•"/>
            </a:pPr>
            <a:r>
              <a:rPr lang="ru-RU" sz="2400" dirty="0">
                <a:sym typeface="Montserrat"/>
              </a:rPr>
              <a:t>Подведите для себя </a:t>
            </a:r>
            <a:r>
              <a:rPr lang="ru-RU" sz="2400" b="1" dirty="0">
                <a:sym typeface="Montserrat"/>
              </a:rPr>
              <a:t>итог</a:t>
            </a:r>
            <a:r>
              <a:rPr lang="ru-RU" sz="2400" dirty="0">
                <a:sym typeface="Montserrat"/>
              </a:rPr>
              <a:t>: что вы выносите из этого опыта</a:t>
            </a:r>
            <a:endParaRPr lang="ru-RU" sz="2400" dirty="0"/>
          </a:p>
        </p:txBody>
      </p:sp>
    </p:spTree>
    <p:extLst>
      <p:ext uri="{BB962C8B-B14F-4D97-AF65-F5344CB8AC3E}">
        <p14:creationId xmlns:p14="http://schemas.microsoft.com/office/powerpoint/2010/main" val="332422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3" name="Заголовок 2">
            <a:extLst>
              <a:ext uri="{FF2B5EF4-FFF2-40B4-BE49-F238E27FC236}">
                <a16:creationId xmlns:a16="http://schemas.microsoft.com/office/drawing/2014/main" id="{79901D49-82C4-7E35-68B2-05758DDBA2D7}"/>
              </a:ext>
            </a:extLst>
          </p:cNvPr>
          <p:cNvSpPr>
            <a:spLocks noGrp="1"/>
          </p:cNvSpPr>
          <p:nvPr>
            <p:ph type="title"/>
          </p:nvPr>
        </p:nvSpPr>
        <p:spPr>
          <a:xfrm>
            <a:off x="838200" y="436055"/>
            <a:ext cx="10515600" cy="960990"/>
          </a:xfrm>
        </p:spPr>
        <p:txBody>
          <a:bodyPr/>
          <a:lstStyle/>
          <a:p>
            <a:r>
              <a:rPr lang="ru-RU" dirty="0"/>
              <a:t>Работа с мотивацией людей</a:t>
            </a:r>
          </a:p>
        </p:txBody>
      </p:sp>
      <p:sp>
        <p:nvSpPr>
          <p:cNvPr id="4" name="Объект 3">
            <a:extLst>
              <a:ext uri="{FF2B5EF4-FFF2-40B4-BE49-F238E27FC236}">
                <a16:creationId xmlns:a16="http://schemas.microsoft.com/office/drawing/2014/main" id="{F9C945ED-FC3B-00F9-6B48-0BE4DE4CF6EA}"/>
              </a:ext>
            </a:extLst>
          </p:cNvPr>
          <p:cNvSpPr>
            <a:spLocks noGrp="1"/>
          </p:cNvSpPr>
          <p:nvPr>
            <p:ph idx="1"/>
          </p:nvPr>
        </p:nvSpPr>
        <p:spPr>
          <a:xfrm>
            <a:off x="838200" y="1380744"/>
            <a:ext cx="10515600" cy="4781517"/>
          </a:xfrm>
        </p:spPr>
        <p:txBody>
          <a:bodyPr>
            <a:normAutofit fontScale="77500" lnSpcReduction="20000"/>
          </a:bodyPr>
          <a:lstStyle/>
          <a:p>
            <a:pPr marL="0" marR="0" lvl="0" indent="0" algn="l" rtl="0">
              <a:lnSpc>
                <a:spcPct val="120000"/>
              </a:lnSpc>
              <a:spcBef>
                <a:spcPts val="0"/>
              </a:spcBef>
              <a:spcAft>
                <a:spcPts val="0"/>
              </a:spcAft>
              <a:buClr>
                <a:schemeClr val="dk1"/>
              </a:buClr>
              <a:buSzPts val="1800"/>
              <a:buFont typeface="Arial"/>
              <a:buNone/>
            </a:pPr>
            <a:r>
              <a:rPr lang="ru-RU" dirty="0">
                <a:sym typeface="Montserrat"/>
              </a:rPr>
              <a:t>На какой уровень мотивации сотрудников вы рассчитываете</a:t>
            </a:r>
            <a:r>
              <a:rPr lang="en-US" dirty="0">
                <a:sym typeface="Montserrat"/>
              </a:rPr>
              <a:t> </a:t>
            </a:r>
            <a:r>
              <a:rPr lang="ru-RU" dirty="0">
                <a:sym typeface="Montserrat"/>
              </a:rPr>
              <a:t>при планировании проекта?</a:t>
            </a:r>
            <a:endParaRPr lang="en-US" dirty="0">
              <a:sym typeface="Montserrat"/>
            </a:endParaRPr>
          </a:p>
          <a:p>
            <a:pPr>
              <a:lnSpc>
                <a:spcPct val="120000"/>
              </a:lnSpc>
              <a:spcBef>
                <a:spcPts val="0"/>
              </a:spcBef>
              <a:buClr>
                <a:schemeClr val="dk1"/>
              </a:buClr>
              <a:buSzPct val="100000"/>
            </a:pPr>
            <a:r>
              <a:rPr lang="ru-RU" dirty="0">
                <a:sym typeface="Montserrat"/>
              </a:rPr>
              <a:t>Рассчитываем что все всегда будут мотивированы, вовлечены и 100%</a:t>
            </a:r>
            <a:r>
              <a:rPr lang="en-US" dirty="0">
                <a:sym typeface="Montserrat"/>
              </a:rPr>
              <a:t> </a:t>
            </a:r>
            <a:r>
              <a:rPr lang="ru-RU" dirty="0">
                <a:sym typeface="Montserrat"/>
              </a:rPr>
              <a:t>продуктивны, но по факту это может быть не так</a:t>
            </a:r>
          </a:p>
          <a:p>
            <a:pPr>
              <a:lnSpc>
                <a:spcPct val="120000"/>
              </a:lnSpc>
              <a:spcBef>
                <a:spcPts val="0"/>
              </a:spcBef>
              <a:buClr>
                <a:schemeClr val="dk1"/>
              </a:buClr>
              <a:buSzPct val="100000"/>
            </a:pPr>
            <a:r>
              <a:rPr lang="ru-RU" b="1" dirty="0"/>
              <a:t>С мотивацией нужно работать</a:t>
            </a:r>
            <a:r>
              <a:rPr lang="ru-RU" dirty="0"/>
              <a:t> и в т.ч. её </a:t>
            </a:r>
            <a:r>
              <a:rPr lang="ru-RU" b="1" dirty="0"/>
              <a:t>мониторить</a:t>
            </a:r>
          </a:p>
          <a:p>
            <a:pPr marL="0" indent="0">
              <a:buNone/>
            </a:pPr>
            <a:endParaRPr lang="en-US" dirty="0">
              <a:sym typeface="Montserrat"/>
            </a:endParaRPr>
          </a:p>
          <a:p>
            <a:r>
              <a:rPr lang="ru-RU" dirty="0">
                <a:sym typeface="Montserrat"/>
              </a:rPr>
              <a:t>А для чего нам работать с мотивацией людей?</a:t>
            </a:r>
          </a:p>
          <a:p>
            <a:r>
              <a:rPr lang="ru-RU" dirty="0"/>
              <a:t>4 причины почему люди делают не то, не тогда и не так:</a:t>
            </a:r>
          </a:p>
          <a:p>
            <a:pPr lvl="1"/>
            <a:r>
              <a:rPr lang="ru-RU" dirty="0"/>
              <a:t>Нечеткая цель (понял по-своему)</a:t>
            </a:r>
          </a:p>
          <a:p>
            <a:pPr lvl="1"/>
            <a:r>
              <a:rPr lang="ru-RU" dirty="0"/>
              <a:t>Не умеет</a:t>
            </a:r>
          </a:p>
          <a:p>
            <a:pPr lvl="1"/>
            <a:r>
              <a:rPr lang="ru-RU" dirty="0"/>
              <a:t>Не может</a:t>
            </a:r>
          </a:p>
          <a:p>
            <a:pPr lvl="1"/>
            <a:r>
              <a:rPr lang="ru-RU" dirty="0"/>
              <a:t>Не хочет</a:t>
            </a:r>
          </a:p>
          <a:p>
            <a:r>
              <a:rPr lang="ru-RU" dirty="0"/>
              <a:t>В мотивации ли дело?</a:t>
            </a:r>
          </a:p>
          <a:p>
            <a:r>
              <a:rPr lang="ru-RU" dirty="0"/>
              <a:t>Нужно общаться с людьми!</a:t>
            </a:r>
          </a:p>
          <a:p>
            <a:endParaRPr lang="ru-RU" dirty="0"/>
          </a:p>
          <a:p>
            <a:endParaRPr lang="ru-RU" dirty="0"/>
          </a:p>
          <a:p>
            <a:endParaRPr lang="ru-RU" dirty="0"/>
          </a:p>
          <a:p>
            <a:endParaRPr lang="ru-RU"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Shape 602"/>
        <p:cNvGrpSpPr/>
        <p:nvPr/>
      </p:nvGrpSpPr>
      <p:grpSpPr>
        <a:xfrm>
          <a:off x="0" y="0"/>
          <a:ext cx="0" cy="0"/>
          <a:chOff x="0" y="0"/>
          <a:chExt cx="0" cy="0"/>
        </a:xfrm>
      </p:grpSpPr>
      <p:sp>
        <p:nvSpPr>
          <p:cNvPr id="2" name="Заголовок 1">
            <a:extLst>
              <a:ext uri="{FF2B5EF4-FFF2-40B4-BE49-F238E27FC236}">
                <a16:creationId xmlns:a16="http://schemas.microsoft.com/office/drawing/2014/main" id="{0F2985F8-8D8A-9E23-D1FE-F40D4B06FC01}"/>
              </a:ext>
            </a:extLst>
          </p:cNvPr>
          <p:cNvSpPr>
            <a:spLocks noGrp="1"/>
          </p:cNvSpPr>
          <p:nvPr>
            <p:ph type="title"/>
          </p:nvPr>
        </p:nvSpPr>
        <p:spPr>
          <a:xfrm>
            <a:off x="831850" y="1709739"/>
            <a:ext cx="10515600" cy="2583966"/>
          </a:xfrm>
        </p:spPr>
        <p:txBody>
          <a:bodyPr>
            <a:normAutofit/>
          </a:bodyPr>
          <a:lstStyle/>
          <a:p>
            <a:r>
              <a:rPr lang="ru-RU" dirty="0"/>
              <a:t>Эмоциональный интеллект руководителя</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53"/>
          <p:cNvSpPr txBox="1">
            <a:spLocks noGrp="1"/>
          </p:cNvSpPr>
          <p:nvPr>
            <p:ph type="title"/>
          </p:nvPr>
        </p:nvSpPr>
        <p:spPr>
          <a:xfrm>
            <a:off x="838200" y="365126"/>
            <a:ext cx="8584096" cy="740266"/>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Эмоциональный интеллект</a:t>
            </a:r>
            <a:endParaRPr dirty="0"/>
          </a:p>
        </p:txBody>
      </p:sp>
      <p:sp>
        <p:nvSpPr>
          <p:cNvPr id="3" name="Объект 2">
            <a:extLst>
              <a:ext uri="{FF2B5EF4-FFF2-40B4-BE49-F238E27FC236}">
                <a16:creationId xmlns:a16="http://schemas.microsoft.com/office/drawing/2014/main" id="{F24498D4-7507-87CB-F204-2F527BE4FF07}"/>
              </a:ext>
            </a:extLst>
          </p:cNvPr>
          <p:cNvSpPr>
            <a:spLocks noGrp="1"/>
          </p:cNvSpPr>
          <p:nvPr>
            <p:ph idx="1"/>
          </p:nvPr>
        </p:nvSpPr>
        <p:spPr>
          <a:xfrm>
            <a:off x="851452" y="5822518"/>
            <a:ext cx="10515600" cy="796943"/>
          </a:xfrm>
        </p:spPr>
        <p:txBody>
          <a:bodyPr>
            <a:normAutofit lnSpcReduction="10000"/>
          </a:bodyPr>
          <a:lstStyle/>
          <a:p>
            <a:pPr marL="0" indent="0">
              <a:buNone/>
            </a:pPr>
            <a:r>
              <a:rPr lang="ru-RU" dirty="0"/>
              <a:t>Определяет то, насколько мы будем эффективны и в итоге счастливы.</a:t>
            </a:r>
          </a:p>
        </p:txBody>
      </p:sp>
      <p:sp>
        <p:nvSpPr>
          <p:cNvPr id="610" name="Google Shape;610;p53"/>
          <p:cNvSpPr/>
          <p:nvPr/>
        </p:nvSpPr>
        <p:spPr>
          <a:xfrm>
            <a:off x="2966643" y="1473655"/>
            <a:ext cx="3633640" cy="1555422"/>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2000" b="0" i="0" u="none" strike="noStrike" cap="none" dirty="0">
                <a:solidFill>
                  <a:schemeClr val="lt1"/>
                </a:solidFill>
                <a:latin typeface="Arial"/>
                <a:ea typeface="Arial"/>
                <a:cs typeface="Arial"/>
                <a:sym typeface="Arial"/>
              </a:rPr>
              <a:t>Самоосознание и знание себя</a:t>
            </a:r>
            <a:endParaRPr sz="2000" b="0" i="0" u="none" strike="noStrike" cap="none" dirty="0">
              <a:solidFill>
                <a:schemeClr val="lt1"/>
              </a:solidFill>
              <a:latin typeface="Arial"/>
              <a:ea typeface="Arial"/>
              <a:cs typeface="Arial"/>
              <a:sym typeface="Arial"/>
            </a:endParaRPr>
          </a:p>
        </p:txBody>
      </p:sp>
      <p:sp>
        <p:nvSpPr>
          <p:cNvPr id="611" name="Google Shape;611;p53"/>
          <p:cNvSpPr/>
          <p:nvPr/>
        </p:nvSpPr>
        <p:spPr>
          <a:xfrm>
            <a:off x="6823777" y="1473655"/>
            <a:ext cx="3633640" cy="1555422"/>
          </a:xfrm>
          <a:prstGeom prst="roundRect">
            <a:avLst>
              <a:gd name="adj" fmla="val 16667"/>
            </a:avLst>
          </a:pr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2000" b="0" i="0" u="none" strike="noStrike" cap="none" dirty="0">
                <a:solidFill>
                  <a:schemeClr val="lt1"/>
                </a:solidFill>
                <a:latin typeface="Arial"/>
                <a:ea typeface="Arial"/>
                <a:cs typeface="Arial"/>
                <a:sym typeface="Arial"/>
              </a:rPr>
              <a:t>Саморегуляция и самомотивация</a:t>
            </a:r>
            <a:endParaRPr sz="2000" b="0" i="0" u="none" strike="noStrike" cap="none" dirty="0">
              <a:solidFill>
                <a:schemeClr val="lt1"/>
              </a:solidFill>
              <a:latin typeface="Arial"/>
              <a:ea typeface="Arial"/>
              <a:cs typeface="Arial"/>
              <a:sym typeface="Arial"/>
            </a:endParaRPr>
          </a:p>
        </p:txBody>
      </p:sp>
      <p:sp>
        <p:nvSpPr>
          <p:cNvPr id="612" name="Google Shape;612;p53"/>
          <p:cNvSpPr/>
          <p:nvPr/>
        </p:nvSpPr>
        <p:spPr>
          <a:xfrm>
            <a:off x="2966643" y="3181477"/>
            <a:ext cx="3633640" cy="1555422"/>
          </a:xfrm>
          <a:prstGeom prst="roundRect">
            <a:avLst>
              <a:gd name="adj" fmla="val 16667"/>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2000" b="0" i="0" u="none" strike="noStrike" cap="none" dirty="0">
                <a:solidFill>
                  <a:schemeClr val="lt1"/>
                </a:solidFill>
                <a:latin typeface="Arial"/>
                <a:ea typeface="Arial"/>
                <a:cs typeface="Arial"/>
                <a:sym typeface="Arial"/>
              </a:rPr>
              <a:t>Эмпатия, социальная чуткость и предусмотрительность</a:t>
            </a:r>
            <a:endParaRPr sz="2000" b="0" i="0" u="none" strike="noStrike" cap="none" dirty="0">
              <a:solidFill>
                <a:schemeClr val="lt1"/>
              </a:solidFill>
              <a:latin typeface="Arial"/>
              <a:ea typeface="Arial"/>
              <a:cs typeface="Arial"/>
              <a:sym typeface="Arial"/>
            </a:endParaRPr>
          </a:p>
        </p:txBody>
      </p:sp>
      <p:sp>
        <p:nvSpPr>
          <p:cNvPr id="613" name="Google Shape;613;p53"/>
          <p:cNvSpPr/>
          <p:nvPr/>
        </p:nvSpPr>
        <p:spPr>
          <a:xfrm>
            <a:off x="6823777" y="3181477"/>
            <a:ext cx="3633640" cy="1555422"/>
          </a:xfrm>
          <a:prstGeom prst="roundRect">
            <a:avLst>
              <a:gd name="adj" fmla="val 16667"/>
            </a:avLst>
          </a:prstGeom>
          <a:solidFill>
            <a:srgbClr val="1F38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2000" b="0" i="0" u="none" strike="noStrike" cap="none" dirty="0">
                <a:solidFill>
                  <a:schemeClr val="lt1"/>
                </a:solidFill>
                <a:latin typeface="Arial"/>
                <a:ea typeface="Arial"/>
                <a:cs typeface="Arial"/>
                <a:sym typeface="Arial"/>
              </a:rPr>
              <a:t>Управление отношениями и влияние на людей</a:t>
            </a:r>
            <a:endParaRPr sz="2000" b="0" i="0" u="none" strike="noStrike" cap="none" dirty="0">
              <a:solidFill>
                <a:schemeClr val="lt1"/>
              </a:solidFill>
              <a:latin typeface="Arial"/>
              <a:ea typeface="Arial"/>
              <a:cs typeface="Arial"/>
              <a:sym typeface="Arial"/>
            </a:endParaRPr>
          </a:p>
        </p:txBody>
      </p:sp>
      <p:cxnSp>
        <p:nvCxnSpPr>
          <p:cNvPr id="614" name="Google Shape;614;p53"/>
          <p:cNvCxnSpPr/>
          <p:nvPr/>
        </p:nvCxnSpPr>
        <p:spPr>
          <a:xfrm>
            <a:off x="2102177" y="2336207"/>
            <a:ext cx="0" cy="1622981"/>
          </a:xfrm>
          <a:prstGeom prst="straightConnector1">
            <a:avLst/>
          </a:prstGeom>
          <a:noFill/>
          <a:ln w="57150" cap="flat" cmpd="sng">
            <a:solidFill>
              <a:srgbClr val="5597D3"/>
            </a:solidFill>
            <a:prstDash val="solid"/>
            <a:round/>
            <a:headEnd type="triangle" w="med" len="med"/>
            <a:tailEnd type="triangle" w="med" len="med"/>
          </a:ln>
        </p:spPr>
      </p:cxnSp>
      <p:cxnSp>
        <p:nvCxnSpPr>
          <p:cNvPr id="615" name="Google Shape;615;p53"/>
          <p:cNvCxnSpPr/>
          <p:nvPr/>
        </p:nvCxnSpPr>
        <p:spPr>
          <a:xfrm rot="10800000">
            <a:off x="4687675" y="5272640"/>
            <a:ext cx="3952922" cy="0"/>
          </a:xfrm>
          <a:prstGeom prst="straightConnector1">
            <a:avLst/>
          </a:prstGeom>
          <a:noFill/>
          <a:ln w="57150" cap="flat" cmpd="sng">
            <a:solidFill>
              <a:srgbClr val="5597D3"/>
            </a:solidFill>
            <a:prstDash val="solid"/>
            <a:round/>
            <a:headEnd type="triangle" w="med" len="med"/>
            <a:tailEnd type="triangle" w="med" len="med"/>
          </a:ln>
        </p:spPr>
      </p:cxnSp>
      <p:sp>
        <p:nvSpPr>
          <p:cNvPr id="616" name="Google Shape;616;p53"/>
          <p:cNvSpPr txBox="1"/>
          <p:nvPr/>
        </p:nvSpPr>
        <p:spPr>
          <a:xfrm>
            <a:off x="1802875" y="1879759"/>
            <a:ext cx="59860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800" b="1" i="0" u="none" strike="noStrike" cap="none">
                <a:solidFill>
                  <a:srgbClr val="000000"/>
                </a:solidFill>
                <a:latin typeface="Arial"/>
                <a:ea typeface="Arial"/>
                <a:cs typeface="Arial"/>
                <a:sym typeface="Arial"/>
              </a:rPr>
              <a:t>Я</a:t>
            </a:r>
            <a:endParaRPr sz="1800" b="1" i="0" u="none" strike="noStrike" cap="none">
              <a:solidFill>
                <a:srgbClr val="000000"/>
              </a:solidFill>
              <a:latin typeface="Arial"/>
              <a:ea typeface="Arial"/>
              <a:cs typeface="Arial"/>
              <a:sym typeface="Arial"/>
            </a:endParaRPr>
          </a:p>
        </p:txBody>
      </p:sp>
      <p:sp>
        <p:nvSpPr>
          <p:cNvPr id="617" name="Google Shape;617;p53"/>
          <p:cNvSpPr txBox="1"/>
          <p:nvPr/>
        </p:nvSpPr>
        <p:spPr>
          <a:xfrm>
            <a:off x="1426829" y="4122226"/>
            <a:ext cx="135069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800" b="1" i="0" u="none" strike="noStrike" cap="none">
                <a:solidFill>
                  <a:srgbClr val="000000"/>
                </a:solidFill>
                <a:latin typeface="Arial"/>
                <a:ea typeface="Arial"/>
                <a:cs typeface="Arial"/>
                <a:sym typeface="Arial"/>
              </a:rPr>
              <a:t>Другие</a:t>
            </a:r>
            <a:endParaRPr sz="1800" b="1" i="0" u="none" strike="noStrike" cap="none">
              <a:solidFill>
                <a:srgbClr val="000000"/>
              </a:solidFill>
              <a:latin typeface="Arial"/>
              <a:ea typeface="Arial"/>
              <a:cs typeface="Arial"/>
              <a:sym typeface="Arial"/>
            </a:endParaRPr>
          </a:p>
        </p:txBody>
      </p:sp>
      <p:sp>
        <p:nvSpPr>
          <p:cNvPr id="618" name="Google Shape;618;p53"/>
          <p:cNvSpPr txBox="1"/>
          <p:nvPr/>
        </p:nvSpPr>
        <p:spPr>
          <a:xfrm>
            <a:off x="2837965" y="5118751"/>
            <a:ext cx="163976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800" b="1" i="0" u="none" strike="noStrike" cap="none">
                <a:solidFill>
                  <a:srgbClr val="000000"/>
                </a:solidFill>
                <a:latin typeface="Arial"/>
                <a:ea typeface="Arial"/>
                <a:cs typeface="Arial"/>
                <a:sym typeface="Arial"/>
              </a:rPr>
              <a:t>Понимать</a:t>
            </a:r>
            <a:endParaRPr sz="1800" b="1" i="0" u="none" strike="noStrike" cap="none">
              <a:solidFill>
                <a:srgbClr val="000000"/>
              </a:solidFill>
              <a:latin typeface="Arial"/>
              <a:ea typeface="Arial"/>
              <a:cs typeface="Arial"/>
              <a:sym typeface="Arial"/>
            </a:endParaRPr>
          </a:p>
        </p:txBody>
      </p:sp>
      <p:sp>
        <p:nvSpPr>
          <p:cNvPr id="619" name="Google Shape;619;p53"/>
          <p:cNvSpPr txBox="1"/>
          <p:nvPr/>
        </p:nvSpPr>
        <p:spPr>
          <a:xfrm>
            <a:off x="8850539" y="5129853"/>
            <a:ext cx="181316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800" b="1" i="0" u="none" strike="noStrike" cap="none">
                <a:solidFill>
                  <a:srgbClr val="000000"/>
                </a:solidFill>
                <a:latin typeface="Arial"/>
                <a:ea typeface="Arial"/>
                <a:cs typeface="Arial"/>
                <a:sym typeface="Arial"/>
              </a:rPr>
              <a:t>Управлять</a:t>
            </a:r>
            <a:endParaRPr sz="1800" b="1" i="0" u="none" strike="noStrike" cap="non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54"/>
          <p:cNvSpPr txBox="1">
            <a:spLocks noGrp="1"/>
          </p:cNvSpPr>
          <p:nvPr>
            <p:ph type="title"/>
          </p:nvPr>
        </p:nvSpPr>
        <p:spPr>
          <a:xfrm>
            <a:off x="571188" y="208206"/>
            <a:ext cx="3934551" cy="76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Зачем мне ЭИ</a:t>
            </a:r>
            <a:endParaRPr dirty="0"/>
          </a:p>
        </p:txBody>
      </p:sp>
      <p:sp>
        <p:nvSpPr>
          <p:cNvPr id="625" name="Google Shape;625;p54"/>
          <p:cNvSpPr/>
          <p:nvPr/>
        </p:nvSpPr>
        <p:spPr>
          <a:xfrm>
            <a:off x="6227474" y="1189579"/>
            <a:ext cx="5302971" cy="2687464"/>
          </a:xfrm>
          <a:prstGeom prst="roundRect">
            <a:avLst>
              <a:gd name="adj" fmla="val 16667"/>
            </a:avLst>
          </a:pr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26" name="Google Shape;626;p54"/>
          <p:cNvSpPr/>
          <p:nvPr/>
        </p:nvSpPr>
        <p:spPr>
          <a:xfrm>
            <a:off x="655608" y="3974968"/>
            <a:ext cx="5440392" cy="2721204"/>
          </a:xfrm>
          <a:prstGeom prst="roundRect">
            <a:avLst>
              <a:gd name="adj" fmla="val 16667"/>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27" name="Google Shape;627;p54"/>
          <p:cNvSpPr/>
          <p:nvPr/>
        </p:nvSpPr>
        <p:spPr>
          <a:xfrm>
            <a:off x="6234626" y="3974968"/>
            <a:ext cx="5440391" cy="2721204"/>
          </a:xfrm>
          <a:prstGeom prst="roundRect">
            <a:avLst>
              <a:gd name="adj" fmla="val 16667"/>
            </a:avLst>
          </a:prstGeom>
          <a:solidFill>
            <a:srgbClr val="1F38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28" name="Google Shape;628;p54"/>
          <p:cNvSpPr/>
          <p:nvPr/>
        </p:nvSpPr>
        <p:spPr>
          <a:xfrm>
            <a:off x="655608" y="1190792"/>
            <a:ext cx="5440392" cy="2721204"/>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29" name="Google Shape;629;p54"/>
          <p:cNvSpPr/>
          <p:nvPr/>
        </p:nvSpPr>
        <p:spPr>
          <a:xfrm>
            <a:off x="655608" y="1159659"/>
            <a:ext cx="11300603" cy="5566716"/>
          </a:xfrm>
          <a:prstGeom prst="rect">
            <a:avLst/>
          </a:prstGeom>
          <a:solidFill>
            <a:schemeClr val="lt1">
              <a:alpha val="5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30" name="Google Shape;630;p54"/>
          <p:cNvSpPr/>
          <p:nvPr/>
        </p:nvSpPr>
        <p:spPr>
          <a:xfrm rot="-1916335">
            <a:off x="483645" y="1579389"/>
            <a:ext cx="2662813" cy="907290"/>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Замечать</a:t>
            </a:r>
            <a:r>
              <a:rPr lang="ru-RU" sz="1600" b="1" i="0" u="none" strike="noStrike" cap="none">
                <a:solidFill>
                  <a:schemeClr val="dk1"/>
                </a:solidFill>
                <a:latin typeface="Arial"/>
                <a:ea typeface="Arial"/>
                <a:cs typeface="Arial"/>
                <a:sym typeface="Arial"/>
              </a:rPr>
              <a:t> свои триггеры и реакции</a:t>
            </a:r>
            <a:endParaRPr sz="1600" b="1" i="0" u="none" strike="noStrike" cap="none">
              <a:solidFill>
                <a:schemeClr val="dk1"/>
              </a:solidFill>
              <a:latin typeface="Arial"/>
              <a:ea typeface="Arial"/>
              <a:cs typeface="Arial"/>
              <a:sym typeface="Arial"/>
            </a:endParaRPr>
          </a:p>
        </p:txBody>
      </p:sp>
      <p:sp>
        <p:nvSpPr>
          <p:cNvPr id="631" name="Google Shape;631;p54"/>
          <p:cNvSpPr/>
          <p:nvPr/>
        </p:nvSpPr>
        <p:spPr>
          <a:xfrm rot="1198427">
            <a:off x="1516596" y="2733342"/>
            <a:ext cx="2662813" cy="907290"/>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Знать</a:t>
            </a:r>
            <a:r>
              <a:rPr lang="ru-RU" sz="1600" b="1" i="0" u="none" strike="noStrike" cap="none">
                <a:solidFill>
                  <a:schemeClr val="dk1"/>
                </a:solidFill>
                <a:latin typeface="Arial"/>
                <a:ea typeface="Arial"/>
                <a:cs typeface="Arial"/>
                <a:sym typeface="Arial"/>
              </a:rPr>
              <a:t> свои триггеры и реакции</a:t>
            </a:r>
            <a:endParaRPr sz="1600" b="1" i="0" u="none" strike="noStrike" cap="none">
              <a:solidFill>
                <a:schemeClr val="dk1"/>
              </a:solidFill>
              <a:latin typeface="Arial"/>
              <a:ea typeface="Arial"/>
              <a:cs typeface="Arial"/>
              <a:sym typeface="Arial"/>
            </a:endParaRPr>
          </a:p>
        </p:txBody>
      </p:sp>
      <p:sp>
        <p:nvSpPr>
          <p:cNvPr id="632" name="Google Shape;632;p54"/>
          <p:cNvSpPr/>
          <p:nvPr/>
        </p:nvSpPr>
        <p:spPr>
          <a:xfrm rot="-234018">
            <a:off x="2416919" y="1860393"/>
            <a:ext cx="2729637" cy="933492"/>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dirty="0">
                <a:solidFill>
                  <a:schemeClr val="dk1"/>
                </a:solidFill>
                <a:latin typeface="Arial"/>
                <a:ea typeface="Arial"/>
                <a:cs typeface="Arial"/>
                <a:sym typeface="Arial"/>
              </a:rPr>
              <a:t>Знать и учитывать </a:t>
            </a:r>
            <a:r>
              <a:rPr lang="ru-RU" sz="1600" b="1" i="0" u="none" strike="noStrike" cap="none" dirty="0">
                <a:solidFill>
                  <a:schemeClr val="dk1"/>
                </a:solidFill>
                <a:latin typeface="Arial"/>
                <a:ea typeface="Arial"/>
                <a:cs typeface="Arial"/>
                <a:sym typeface="Arial"/>
              </a:rPr>
              <a:t>свои сильные и слабые стороны</a:t>
            </a:r>
            <a:endParaRPr sz="1400" b="1" i="0" u="none" strike="noStrike" cap="none" dirty="0">
              <a:solidFill>
                <a:schemeClr val="dk1"/>
              </a:solidFill>
              <a:latin typeface="Arial"/>
              <a:ea typeface="Arial"/>
              <a:cs typeface="Arial"/>
              <a:sym typeface="Arial"/>
            </a:endParaRPr>
          </a:p>
        </p:txBody>
      </p:sp>
      <p:sp>
        <p:nvSpPr>
          <p:cNvPr id="633" name="Google Shape;633;p54"/>
          <p:cNvSpPr/>
          <p:nvPr/>
        </p:nvSpPr>
        <p:spPr>
          <a:xfrm rot="-1863850">
            <a:off x="3881472" y="2497343"/>
            <a:ext cx="2729637" cy="933492"/>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Понимать </a:t>
            </a:r>
            <a:r>
              <a:rPr lang="ru-RU" sz="1600" b="1" i="0" u="none" strike="noStrike" cap="none">
                <a:solidFill>
                  <a:schemeClr val="dk1"/>
                </a:solidFill>
                <a:latin typeface="Arial"/>
                <a:ea typeface="Arial"/>
                <a:cs typeface="Arial"/>
                <a:sym typeface="Arial"/>
              </a:rPr>
              <a:t>свои настоящие мотивы и потребности</a:t>
            </a:r>
            <a:endParaRPr sz="1200" b="1" i="0" u="none" strike="noStrike" cap="none">
              <a:solidFill>
                <a:schemeClr val="dk1"/>
              </a:solidFill>
              <a:latin typeface="Arial"/>
              <a:ea typeface="Arial"/>
              <a:cs typeface="Arial"/>
              <a:sym typeface="Arial"/>
            </a:endParaRPr>
          </a:p>
        </p:txBody>
      </p:sp>
      <p:sp>
        <p:nvSpPr>
          <p:cNvPr id="634" name="Google Shape;634;p54"/>
          <p:cNvSpPr/>
          <p:nvPr/>
        </p:nvSpPr>
        <p:spPr>
          <a:xfrm rot="555412">
            <a:off x="3746184" y="1063168"/>
            <a:ext cx="2729637" cy="933492"/>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Предугадывать </a:t>
            </a:r>
            <a:r>
              <a:rPr lang="ru-RU" sz="1600" b="1" i="0" u="none" strike="noStrike" cap="none">
                <a:solidFill>
                  <a:schemeClr val="dk1"/>
                </a:solidFill>
                <a:latin typeface="Arial"/>
                <a:ea typeface="Arial"/>
                <a:cs typeface="Arial"/>
                <a:sym typeface="Arial"/>
              </a:rPr>
              <a:t>свои реакции и работоспособность</a:t>
            </a:r>
            <a:endParaRPr sz="1200" b="1" i="0" u="none" strike="noStrike" cap="none">
              <a:solidFill>
                <a:schemeClr val="dk1"/>
              </a:solidFill>
              <a:latin typeface="Arial"/>
              <a:ea typeface="Arial"/>
              <a:cs typeface="Arial"/>
              <a:sym typeface="Arial"/>
            </a:endParaRPr>
          </a:p>
        </p:txBody>
      </p:sp>
      <p:sp>
        <p:nvSpPr>
          <p:cNvPr id="635" name="Google Shape;635;p54"/>
          <p:cNvSpPr/>
          <p:nvPr/>
        </p:nvSpPr>
        <p:spPr>
          <a:xfrm rot="-2028996">
            <a:off x="6494850" y="1085038"/>
            <a:ext cx="2729637" cy="933492"/>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Управлять </a:t>
            </a:r>
            <a:r>
              <a:rPr lang="ru-RU" sz="1600" b="1" i="0" u="none" strike="noStrike" cap="none">
                <a:solidFill>
                  <a:schemeClr val="dk1"/>
                </a:solidFill>
                <a:latin typeface="Arial"/>
                <a:ea typeface="Arial"/>
                <a:cs typeface="Arial"/>
                <a:sym typeface="Arial"/>
              </a:rPr>
              <a:t>своей мотивацией</a:t>
            </a:r>
            <a:endParaRPr sz="1100" b="1" i="0" u="none" strike="noStrike" cap="none">
              <a:solidFill>
                <a:schemeClr val="dk1"/>
              </a:solidFill>
              <a:latin typeface="Arial"/>
              <a:ea typeface="Arial"/>
              <a:cs typeface="Arial"/>
              <a:sym typeface="Arial"/>
            </a:endParaRPr>
          </a:p>
        </p:txBody>
      </p:sp>
      <p:sp>
        <p:nvSpPr>
          <p:cNvPr id="636" name="Google Shape;636;p54"/>
          <p:cNvSpPr/>
          <p:nvPr/>
        </p:nvSpPr>
        <p:spPr>
          <a:xfrm rot="1169278">
            <a:off x="6409814" y="2644208"/>
            <a:ext cx="2729637" cy="933492"/>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Принимать </a:t>
            </a:r>
            <a:r>
              <a:rPr lang="ru-RU" sz="1600" b="1" i="0" u="none" strike="noStrike" cap="none">
                <a:solidFill>
                  <a:schemeClr val="dk1"/>
                </a:solidFill>
                <a:latin typeface="Arial"/>
                <a:ea typeface="Arial"/>
                <a:cs typeface="Arial"/>
                <a:sym typeface="Arial"/>
              </a:rPr>
              <a:t>осознанные решения</a:t>
            </a:r>
            <a:endParaRPr sz="1100" b="1" i="0" u="none" strike="noStrike" cap="none">
              <a:solidFill>
                <a:schemeClr val="dk1"/>
              </a:solidFill>
              <a:latin typeface="Arial"/>
              <a:ea typeface="Arial"/>
              <a:cs typeface="Arial"/>
              <a:sym typeface="Arial"/>
            </a:endParaRPr>
          </a:p>
        </p:txBody>
      </p:sp>
      <p:sp>
        <p:nvSpPr>
          <p:cNvPr id="637" name="Google Shape;637;p54"/>
          <p:cNvSpPr/>
          <p:nvPr/>
        </p:nvSpPr>
        <p:spPr>
          <a:xfrm rot="-1694690">
            <a:off x="9089226" y="2559557"/>
            <a:ext cx="2729637" cy="933492"/>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Менять </a:t>
            </a:r>
            <a:r>
              <a:rPr lang="ru-RU" sz="1600" b="1" i="0" u="none" strike="noStrike" cap="none">
                <a:solidFill>
                  <a:schemeClr val="dk1"/>
                </a:solidFill>
                <a:latin typeface="Arial"/>
                <a:ea typeface="Arial"/>
                <a:cs typeface="Arial"/>
                <a:sym typeface="Arial"/>
              </a:rPr>
              <a:t>свое отношение к обстоятельствам</a:t>
            </a:r>
            <a:endParaRPr sz="1000" b="1" i="0" u="none" strike="noStrike" cap="none">
              <a:solidFill>
                <a:schemeClr val="dk1"/>
              </a:solidFill>
              <a:latin typeface="Arial"/>
              <a:ea typeface="Arial"/>
              <a:cs typeface="Arial"/>
              <a:sym typeface="Arial"/>
            </a:endParaRPr>
          </a:p>
        </p:txBody>
      </p:sp>
      <p:sp>
        <p:nvSpPr>
          <p:cNvPr id="638" name="Google Shape;638;p54"/>
          <p:cNvSpPr/>
          <p:nvPr/>
        </p:nvSpPr>
        <p:spPr>
          <a:xfrm rot="-239203">
            <a:off x="732135" y="5287249"/>
            <a:ext cx="2873878" cy="907290"/>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Понимать </a:t>
            </a:r>
            <a:r>
              <a:rPr lang="ru-RU" sz="1600" b="1">
                <a:solidFill>
                  <a:schemeClr val="dk1"/>
                </a:solidFill>
              </a:rPr>
              <a:t>движущие</a:t>
            </a:r>
            <a:r>
              <a:rPr lang="ru-RU" sz="1600" b="1" i="0" u="none" strike="noStrike" cap="none">
                <a:solidFill>
                  <a:schemeClr val="dk1"/>
                </a:solidFill>
                <a:latin typeface="Arial"/>
                <a:ea typeface="Arial"/>
                <a:cs typeface="Arial"/>
                <a:sym typeface="Arial"/>
              </a:rPr>
              <a:t> силы поступков и чувств других людей</a:t>
            </a:r>
            <a:endParaRPr sz="1200" b="1" i="0" u="none" strike="noStrike" cap="none">
              <a:solidFill>
                <a:schemeClr val="dk1"/>
              </a:solidFill>
              <a:latin typeface="Arial"/>
              <a:ea typeface="Arial"/>
              <a:cs typeface="Arial"/>
              <a:sym typeface="Arial"/>
            </a:endParaRPr>
          </a:p>
        </p:txBody>
      </p:sp>
      <p:sp>
        <p:nvSpPr>
          <p:cNvPr id="639" name="Google Shape;639;p54"/>
          <p:cNvSpPr/>
          <p:nvPr/>
        </p:nvSpPr>
        <p:spPr>
          <a:xfrm rot="1198427">
            <a:off x="694104" y="4087040"/>
            <a:ext cx="2662813" cy="907290"/>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Распознавать </a:t>
            </a:r>
            <a:r>
              <a:rPr lang="ru-RU" sz="1600" b="1" i="0" u="none" strike="noStrike" cap="none">
                <a:solidFill>
                  <a:schemeClr val="dk1"/>
                </a:solidFill>
                <a:latin typeface="Arial"/>
                <a:ea typeface="Arial"/>
                <a:cs typeface="Arial"/>
                <a:sym typeface="Arial"/>
              </a:rPr>
              <a:t>чувства других людей</a:t>
            </a:r>
            <a:endParaRPr sz="1400" b="1" i="0" u="none" strike="noStrike" cap="none">
              <a:solidFill>
                <a:schemeClr val="dk1"/>
              </a:solidFill>
              <a:latin typeface="Arial"/>
              <a:ea typeface="Arial"/>
              <a:cs typeface="Arial"/>
              <a:sym typeface="Arial"/>
            </a:endParaRPr>
          </a:p>
        </p:txBody>
      </p:sp>
      <p:sp>
        <p:nvSpPr>
          <p:cNvPr id="640" name="Google Shape;640;p54"/>
          <p:cNvSpPr/>
          <p:nvPr/>
        </p:nvSpPr>
        <p:spPr>
          <a:xfrm rot="-239203">
            <a:off x="3080459" y="3809508"/>
            <a:ext cx="2873878" cy="907290"/>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dirty="0">
                <a:solidFill>
                  <a:schemeClr val="dk1"/>
                </a:solidFill>
                <a:latin typeface="Arial"/>
                <a:ea typeface="Arial"/>
                <a:cs typeface="Arial"/>
                <a:sym typeface="Arial"/>
              </a:rPr>
              <a:t>Предугадывать </a:t>
            </a:r>
            <a:r>
              <a:rPr lang="ru-RU" sz="1600" b="1" i="0" u="none" strike="noStrike" cap="none" dirty="0">
                <a:solidFill>
                  <a:schemeClr val="dk1"/>
                </a:solidFill>
                <a:latin typeface="Arial"/>
                <a:ea typeface="Arial"/>
                <a:cs typeface="Arial"/>
                <a:sym typeface="Arial"/>
              </a:rPr>
              <a:t>реакции и решения других людей</a:t>
            </a:r>
            <a:endParaRPr sz="1100" b="1" i="0" u="none" strike="noStrike" cap="none" dirty="0">
              <a:solidFill>
                <a:schemeClr val="dk1"/>
              </a:solidFill>
              <a:latin typeface="Arial"/>
              <a:ea typeface="Arial"/>
              <a:cs typeface="Arial"/>
              <a:sym typeface="Arial"/>
            </a:endParaRPr>
          </a:p>
        </p:txBody>
      </p:sp>
      <p:sp>
        <p:nvSpPr>
          <p:cNvPr id="641" name="Google Shape;641;p54"/>
          <p:cNvSpPr/>
          <p:nvPr/>
        </p:nvSpPr>
        <p:spPr>
          <a:xfrm>
            <a:off x="3458413" y="4733376"/>
            <a:ext cx="2873878" cy="907290"/>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Видеть, </a:t>
            </a:r>
            <a:r>
              <a:rPr lang="ru-RU" sz="1600" b="1" i="0" u="none" strike="noStrike" cap="none">
                <a:solidFill>
                  <a:schemeClr val="dk1"/>
                </a:solidFill>
                <a:latin typeface="Arial"/>
                <a:ea typeface="Arial"/>
                <a:cs typeface="Arial"/>
                <a:sym typeface="Arial"/>
              </a:rPr>
              <a:t>кто, как и к кому относится в коллективе</a:t>
            </a:r>
            <a:endParaRPr sz="1000" b="1" i="0" u="none" strike="noStrike" cap="none">
              <a:solidFill>
                <a:schemeClr val="dk1"/>
              </a:solidFill>
              <a:latin typeface="Arial"/>
              <a:ea typeface="Arial"/>
              <a:cs typeface="Arial"/>
              <a:sym typeface="Arial"/>
            </a:endParaRPr>
          </a:p>
        </p:txBody>
      </p:sp>
      <p:sp>
        <p:nvSpPr>
          <p:cNvPr id="642" name="Google Shape;642;p54"/>
          <p:cNvSpPr/>
          <p:nvPr/>
        </p:nvSpPr>
        <p:spPr>
          <a:xfrm>
            <a:off x="6187636" y="3841213"/>
            <a:ext cx="2873878" cy="907290"/>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Вызывать </a:t>
            </a:r>
            <a:r>
              <a:rPr lang="ru-RU" sz="1600" b="1" i="0" u="none" strike="noStrike" cap="none">
                <a:solidFill>
                  <a:schemeClr val="dk1"/>
                </a:solidFill>
                <a:latin typeface="Arial"/>
                <a:ea typeface="Arial"/>
                <a:cs typeface="Arial"/>
                <a:sym typeface="Arial"/>
              </a:rPr>
              <a:t>доверие и строить сотрудничество</a:t>
            </a:r>
            <a:endParaRPr sz="900" b="1" i="0" u="none" strike="noStrike" cap="none">
              <a:solidFill>
                <a:schemeClr val="dk1"/>
              </a:solidFill>
              <a:latin typeface="Arial"/>
              <a:ea typeface="Arial"/>
              <a:cs typeface="Arial"/>
              <a:sym typeface="Arial"/>
            </a:endParaRPr>
          </a:p>
        </p:txBody>
      </p:sp>
      <p:sp>
        <p:nvSpPr>
          <p:cNvPr id="643" name="Google Shape;643;p54"/>
          <p:cNvSpPr/>
          <p:nvPr/>
        </p:nvSpPr>
        <p:spPr>
          <a:xfrm rot="-1387057">
            <a:off x="6058488" y="5055175"/>
            <a:ext cx="2873878" cy="975358"/>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Помогать </a:t>
            </a:r>
            <a:r>
              <a:rPr lang="ru-RU" sz="1600" b="1" i="0" u="none" strike="noStrike" cap="none">
                <a:solidFill>
                  <a:schemeClr val="dk1"/>
                </a:solidFill>
                <a:latin typeface="Arial"/>
                <a:ea typeface="Arial"/>
                <a:cs typeface="Arial"/>
                <a:sym typeface="Arial"/>
              </a:rPr>
              <a:t>другим обрести уверенность и воодушевление</a:t>
            </a:r>
            <a:endParaRPr sz="800" b="1" i="0" u="none" strike="noStrike" cap="none">
              <a:solidFill>
                <a:schemeClr val="dk1"/>
              </a:solidFill>
              <a:latin typeface="Arial"/>
              <a:ea typeface="Arial"/>
              <a:cs typeface="Arial"/>
              <a:sym typeface="Arial"/>
            </a:endParaRPr>
          </a:p>
        </p:txBody>
      </p:sp>
      <p:sp>
        <p:nvSpPr>
          <p:cNvPr id="644" name="Google Shape;644;p54"/>
          <p:cNvSpPr/>
          <p:nvPr/>
        </p:nvSpPr>
        <p:spPr>
          <a:xfrm>
            <a:off x="7537582" y="5970027"/>
            <a:ext cx="2797109" cy="836588"/>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Уметь </a:t>
            </a:r>
            <a:r>
              <a:rPr lang="ru-RU" sz="1600" b="1" i="0" u="none" strike="noStrike" cap="none">
                <a:solidFill>
                  <a:schemeClr val="dk1"/>
                </a:solidFill>
                <a:latin typeface="Arial"/>
                <a:ea typeface="Arial"/>
                <a:cs typeface="Arial"/>
                <a:sym typeface="Arial"/>
              </a:rPr>
              <a:t>попросить о помощи, извиниться, надавить, отказать... </a:t>
            </a:r>
            <a:endParaRPr sz="500" b="1" i="0" u="none" strike="noStrike" cap="none">
              <a:solidFill>
                <a:schemeClr val="dk1"/>
              </a:solidFill>
              <a:latin typeface="Arial"/>
              <a:ea typeface="Arial"/>
              <a:cs typeface="Arial"/>
              <a:sym typeface="Arial"/>
            </a:endParaRPr>
          </a:p>
        </p:txBody>
      </p:sp>
      <p:sp>
        <p:nvSpPr>
          <p:cNvPr id="645" name="Google Shape;645;p54"/>
          <p:cNvSpPr/>
          <p:nvPr/>
        </p:nvSpPr>
        <p:spPr>
          <a:xfrm rot="760572">
            <a:off x="9103154" y="5341674"/>
            <a:ext cx="2797109" cy="836588"/>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Оказывать </a:t>
            </a:r>
            <a:r>
              <a:rPr lang="ru-RU" sz="1600" b="1" i="0" u="none" strike="noStrike" cap="none">
                <a:solidFill>
                  <a:schemeClr val="dk1"/>
                </a:solidFill>
                <a:latin typeface="Arial"/>
                <a:ea typeface="Arial"/>
                <a:cs typeface="Arial"/>
                <a:sym typeface="Arial"/>
              </a:rPr>
              <a:t>эмоциональную поддержку</a:t>
            </a:r>
            <a:endParaRPr sz="600" b="1" i="0" u="none" strike="noStrike" cap="none">
              <a:solidFill>
                <a:schemeClr val="dk1"/>
              </a:solidFill>
              <a:latin typeface="Arial"/>
              <a:ea typeface="Arial"/>
              <a:cs typeface="Arial"/>
              <a:sym typeface="Arial"/>
            </a:endParaRPr>
          </a:p>
        </p:txBody>
      </p:sp>
      <p:sp>
        <p:nvSpPr>
          <p:cNvPr id="646" name="Google Shape;646;p54"/>
          <p:cNvSpPr/>
          <p:nvPr/>
        </p:nvSpPr>
        <p:spPr>
          <a:xfrm rot="-1079405">
            <a:off x="8985267" y="4007778"/>
            <a:ext cx="2873878" cy="1007850"/>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Продавать </a:t>
            </a:r>
            <a:r>
              <a:rPr lang="ru-RU" sz="1600" b="1" i="0" u="none" strike="noStrike" cap="none">
                <a:solidFill>
                  <a:schemeClr val="dk1"/>
                </a:solidFill>
                <a:latin typeface="Arial"/>
                <a:ea typeface="Arial"/>
                <a:cs typeface="Arial"/>
                <a:sym typeface="Arial"/>
              </a:rPr>
              <a:t>идеи и управлять мотивацией</a:t>
            </a:r>
            <a:endParaRPr sz="700" b="1" i="0" u="none" strike="noStrike" cap="none">
              <a:solidFill>
                <a:schemeClr val="dk1"/>
              </a:solidFill>
              <a:latin typeface="Arial"/>
              <a:ea typeface="Arial"/>
              <a:cs typeface="Arial"/>
              <a:sym typeface="Arial"/>
            </a:endParaRPr>
          </a:p>
        </p:txBody>
      </p:sp>
      <p:sp>
        <p:nvSpPr>
          <p:cNvPr id="647" name="Google Shape;647;p54"/>
          <p:cNvSpPr/>
          <p:nvPr/>
        </p:nvSpPr>
        <p:spPr>
          <a:xfrm rot="-172253">
            <a:off x="7921686" y="1797312"/>
            <a:ext cx="2826364" cy="893327"/>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Выбирать </a:t>
            </a:r>
            <a:r>
              <a:rPr lang="ru-RU" sz="1600" b="1" i="0" u="none" strike="noStrike" cap="none">
                <a:solidFill>
                  <a:schemeClr val="dk1"/>
                </a:solidFill>
                <a:latin typeface="Arial"/>
                <a:ea typeface="Arial"/>
                <a:cs typeface="Arial"/>
                <a:sym typeface="Arial"/>
              </a:rPr>
              <a:t>свои эмоциональные реакции</a:t>
            </a:r>
            <a:endParaRPr sz="1050" b="1" i="0" u="none" strike="noStrike" cap="none">
              <a:solidFill>
                <a:schemeClr val="dk1"/>
              </a:solidFill>
              <a:latin typeface="Arial"/>
              <a:ea typeface="Arial"/>
              <a:cs typeface="Arial"/>
              <a:sym typeface="Arial"/>
            </a:endParaRPr>
          </a:p>
        </p:txBody>
      </p:sp>
      <p:sp>
        <p:nvSpPr>
          <p:cNvPr id="648" name="Google Shape;648;p54"/>
          <p:cNvSpPr/>
          <p:nvPr/>
        </p:nvSpPr>
        <p:spPr>
          <a:xfrm rot="294425">
            <a:off x="8749958" y="1045459"/>
            <a:ext cx="2826364" cy="893327"/>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Сохранять </a:t>
            </a:r>
            <a:r>
              <a:rPr lang="ru-RU" sz="1600" b="1" i="0" u="none" strike="noStrike" cap="none">
                <a:solidFill>
                  <a:schemeClr val="dk1"/>
                </a:solidFill>
                <a:latin typeface="Arial"/>
                <a:ea typeface="Arial"/>
                <a:cs typeface="Arial"/>
                <a:sym typeface="Arial"/>
              </a:rPr>
              <a:t>устойчивость в стрессе и конфликте</a:t>
            </a:r>
            <a:endParaRPr sz="1000" b="1" i="0" u="none" strike="noStrike" cap="none">
              <a:solidFill>
                <a:schemeClr val="dk1"/>
              </a:solidFill>
              <a:latin typeface="Arial"/>
              <a:ea typeface="Arial"/>
              <a:cs typeface="Arial"/>
              <a:sym typeface="Arial"/>
            </a:endParaRPr>
          </a:p>
        </p:txBody>
      </p:sp>
      <p:sp>
        <p:nvSpPr>
          <p:cNvPr id="649" name="Google Shape;649;p54"/>
          <p:cNvSpPr/>
          <p:nvPr/>
        </p:nvSpPr>
        <p:spPr>
          <a:xfrm rot="-425996">
            <a:off x="3013001" y="5662919"/>
            <a:ext cx="2873878" cy="907290"/>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Ориентироваться </a:t>
            </a:r>
            <a:r>
              <a:rPr lang="ru-RU" sz="1600" b="1" i="0" u="none" strike="noStrike" cap="none">
                <a:solidFill>
                  <a:schemeClr val="dk1"/>
                </a:solidFill>
                <a:latin typeface="Arial"/>
                <a:ea typeface="Arial"/>
                <a:cs typeface="Arial"/>
                <a:sym typeface="Arial"/>
              </a:rPr>
              <a:t>в типологии личности</a:t>
            </a:r>
            <a:endParaRPr sz="1050" b="1" i="0" u="none" strike="noStrike" cap="none">
              <a:solidFill>
                <a:schemeClr val="dk1"/>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55"/>
          <p:cNvSpPr txBox="1">
            <a:spLocks noGrp="1"/>
          </p:cNvSpPr>
          <p:nvPr>
            <p:ph type="title"/>
          </p:nvPr>
        </p:nvSpPr>
        <p:spPr>
          <a:xfrm>
            <a:off x="572553" y="485491"/>
            <a:ext cx="10721487" cy="76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Как работает ЭИ?</a:t>
            </a:r>
            <a:endParaRPr dirty="0"/>
          </a:p>
        </p:txBody>
      </p:sp>
      <p:pic>
        <p:nvPicPr>
          <p:cNvPr id="655" name="Google Shape;655;p55" descr="limbic_system_thumb.jpg"/>
          <p:cNvPicPr preferRelativeResize="0"/>
          <p:nvPr/>
        </p:nvPicPr>
        <p:blipFill rotWithShape="1">
          <a:blip r:embed="rId3">
            <a:alphaModFix/>
          </a:blip>
          <a:srcRect/>
          <a:stretch/>
        </p:blipFill>
        <p:spPr>
          <a:xfrm>
            <a:off x="6712214" y="2486413"/>
            <a:ext cx="2317160" cy="2439265"/>
          </a:xfrm>
          <a:prstGeom prst="rect">
            <a:avLst/>
          </a:prstGeom>
          <a:noFill/>
          <a:ln>
            <a:noFill/>
          </a:ln>
        </p:spPr>
      </p:pic>
      <p:sp>
        <p:nvSpPr>
          <p:cNvPr id="656" name="Google Shape;656;p55"/>
          <p:cNvSpPr/>
          <p:nvPr/>
        </p:nvSpPr>
        <p:spPr>
          <a:xfrm rot="10800000">
            <a:off x="5821227" y="3897591"/>
            <a:ext cx="937145" cy="262028"/>
          </a:xfrm>
          <a:prstGeom prst="rightArrow">
            <a:avLst>
              <a:gd name="adj1" fmla="val 50000"/>
              <a:gd name="adj2" fmla="val 50000"/>
            </a:avLst>
          </a:prstGeom>
          <a:solidFill>
            <a:srgbClr val="4454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657" name="Google Shape;657;p55"/>
          <p:cNvSpPr/>
          <p:nvPr/>
        </p:nvSpPr>
        <p:spPr>
          <a:xfrm>
            <a:off x="9872629" y="1595667"/>
            <a:ext cx="1632000" cy="1440000"/>
          </a:xfrm>
          <a:prstGeom prst="pentagon">
            <a:avLst>
              <a:gd name="hf" fmla="val 105146"/>
              <a:gd name="vf" fmla="val 110557"/>
            </a:avLst>
          </a:prstGeom>
          <a:solidFill>
            <a:schemeClr val="lt1"/>
          </a:solid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600" b="1" i="0" u="none" strike="noStrike" cap="none">
                <a:solidFill>
                  <a:schemeClr val="dk1"/>
                </a:solidFill>
                <a:latin typeface="Arial"/>
                <a:ea typeface="Arial"/>
                <a:cs typeface="Arial"/>
                <a:sym typeface="Arial"/>
              </a:rPr>
              <a:t>триггер</a:t>
            </a:r>
            <a:endParaRPr sz="1600" b="1" i="0" u="none" strike="noStrike" cap="none">
              <a:solidFill>
                <a:schemeClr val="dk1"/>
              </a:solidFill>
              <a:latin typeface="Arial"/>
              <a:ea typeface="Arial"/>
              <a:cs typeface="Arial"/>
              <a:sym typeface="Arial"/>
            </a:endParaRPr>
          </a:p>
        </p:txBody>
      </p:sp>
      <p:sp>
        <p:nvSpPr>
          <p:cNvPr id="658" name="Google Shape;658;p55"/>
          <p:cNvSpPr/>
          <p:nvPr/>
        </p:nvSpPr>
        <p:spPr>
          <a:xfrm rot="10800000">
            <a:off x="8983217" y="2718771"/>
            <a:ext cx="937145" cy="262028"/>
          </a:xfrm>
          <a:prstGeom prst="rightArrow">
            <a:avLst>
              <a:gd name="adj1" fmla="val 50000"/>
              <a:gd name="adj2" fmla="val 50000"/>
            </a:avLst>
          </a:prstGeom>
          <a:solidFill>
            <a:srgbClr val="4454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pic>
        <p:nvPicPr>
          <p:cNvPr id="659" name="Google Shape;659;p55" descr="Картинки по запросу колесо эмоций"/>
          <p:cNvPicPr preferRelativeResize="0"/>
          <p:nvPr/>
        </p:nvPicPr>
        <p:blipFill rotWithShape="1">
          <a:blip r:embed="rId4">
            <a:alphaModFix/>
          </a:blip>
          <a:srcRect/>
          <a:stretch/>
        </p:blipFill>
        <p:spPr>
          <a:xfrm>
            <a:off x="1296955" y="1833449"/>
            <a:ext cx="4441372" cy="455027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56"/>
          <p:cNvSpPr txBox="1">
            <a:spLocks noGrp="1"/>
          </p:cNvSpPr>
          <p:nvPr>
            <p:ph type="title"/>
          </p:nvPr>
        </p:nvSpPr>
        <p:spPr>
          <a:xfrm>
            <a:off x="572554" y="485491"/>
            <a:ext cx="7126960" cy="76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Откуда и зачем нам эмоции?</a:t>
            </a:r>
            <a:endParaRPr dirty="0"/>
          </a:p>
        </p:txBody>
      </p:sp>
      <p:pic>
        <p:nvPicPr>
          <p:cNvPr id="665" name="Google Shape;665;p56" descr="8D0Bj4Y6Bf8.jpg"/>
          <p:cNvPicPr preferRelativeResize="0"/>
          <p:nvPr/>
        </p:nvPicPr>
        <p:blipFill rotWithShape="1">
          <a:blip r:embed="rId3">
            <a:alphaModFix/>
          </a:blip>
          <a:srcRect/>
          <a:stretch/>
        </p:blipFill>
        <p:spPr>
          <a:xfrm>
            <a:off x="5196546" y="1430418"/>
            <a:ext cx="4927772" cy="5010539"/>
          </a:xfrm>
          <a:prstGeom prst="rect">
            <a:avLst/>
          </a:prstGeom>
          <a:noFill/>
          <a:ln>
            <a:noFill/>
          </a:ln>
        </p:spPr>
      </p:pic>
      <p:sp>
        <p:nvSpPr>
          <p:cNvPr id="666" name="Google Shape;666;p56"/>
          <p:cNvSpPr txBox="1"/>
          <p:nvPr/>
        </p:nvSpPr>
        <p:spPr>
          <a:xfrm>
            <a:off x="3013182" y="3536640"/>
            <a:ext cx="2603241" cy="954107"/>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400" b="1" i="0" u="none" strike="noStrike" cap="none">
                <a:solidFill>
                  <a:srgbClr val="000000"/>
                </a:solidFill>
                <a:latin typeface="Arial"/>
                <a:ea typeface="Arial"/>
                <a:cs typeface="Arial"/>
                <a:sym typeface="Arial"/>
              </a:rPr>
              <a:t>Угроза</a:t>
            </a:r>
            <a:endParaRPr/>
          </a:p>
          <a:p>
            <a:pPr marL="0" marR="0" lvl="0" indent="0" algn="l" rtl="0">
              <a:lnSpc>
                <a:spcPct val="100000"/>
              </a:lnSpc>
              <a:spcBef>
                <a:spcPts val="0"/>
              </a:spcBef>
              <a:spcAft>
                <a:spcPts val="0"/>
              </a:spcAft>
              <a:buNone/>
            </a:pPr>
            <a:r>
              <a:rPr lang="ru-RU" sz="1400" b="1" i="0" u="none" strike="noStrike" cap="none">
                <a:solidFill>
                  <a:srgbClr val="000000"/>
                </a:solidFill>
                <a:latin typeface="Arial"/>
                <a:ea typeface="Arial"/>
                <a:cs typeface="Arial"/>
                <a:sym typeface="Arial"/>
              </a:rPr>
              <a:t>Что-то, что нарушает границы и лишает ценности</a:t>
            </a:r>
            <a:endParaRPr sz="1400" b="1" i="0" u="none" strike="noStrike" cap="none">
              <a:solidFill>
                <a:srgbClr val="000000"/>
              </a:solidFill>
              <a:latin typeface="Arial"/>
              <a:ea typeface="Arial"/>
              <a:cs typeface="Arial"/>
              <a:sym typeface="Arial"/>
            </a:endParaRPr>
          </a:p>
        </p:txBody>
      </p:sp>
      <p:sp>
        <p:nvSpPr>
          <p:cNvPr id="667" name="Google Shape;667;p56"/>
          <p:cNvSpPr txBox="1"/>
          <p:nvPr/>
        </p:nvSpPr>
        <p:spPr>
          <a:xfrm>
            <a:off x="10247517" y="3569297"/>
            <a:ext cx="1779036" cy="738664"/>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400" b="1" i="0" u="none" strike="noStrike" cap="none">
                <a:solidFill>
                  <a:srgbClr val="000000"/>
                </a:solidFill>
                <a:latin typeface="Arial"/>
                <a:ea typeface="Arial"/>
                <a:cs typeface="Arial"/>
                <a:sym typeface="Arial"/>
              </a:rPr>
              <a:t>Опасность</a:t>
            </a:r>
            <a:endParaRPr/>
          </a:p>
          <a:p>
            <a:pPr marL="0" marR="0" lvl="0" indent="0" algn="l" rtl="0">
              <a:lnSpc>
                <a:spcPct val="100000"/>
              </a:lnSpc>
              <a:spcBef>
                <a:spcPts val="0"/>
              </a:spcBef>
              <a:spcAft>
                <a:spcPts val="0"/>
              </a:spcAft>
              <a:buNone/>
            </a:pPr>
            <a:r>
              <a:rPr lang="ru-RU" sz="1400" b="1" i="0" u="none" strike="noStrike" cap="none">
                <a:solidFill>
                  <a:srgbClr val="000000"/>
                </a:solidFill>
                <a:latin typeface="Arial"/>
                <a:ea typeface="Arial"/>
                <a:cs typeface="Arial"/>
                <a:sym typeface="Arial"/>
              </a:rPr>
              <a:t>Что-то, что может принести потерю</a:t>
            </a:r>
            <a:endParaRPr sz="1400" b="1" i="0" u="none" strike="noStrike" cap="none">
              <a:solidFill>
                <a:srgbClr val="000000"/>
              </a:solidFill>
              <a:latin typeface="Arial"/>
              <a:ea typeface="Arial"/>
              <a:cs typeface="Arial"/>
              <a:sym typeface="Arial"/>
            </a:endParaRPr>
          </a:p>
        </p:txBody>
      </p:sp>
      <p:sp>
        <p:nvSpPr>
          <p:cNvPr id="668" name="Google Shape;668;p56"/>
          <p:cNvSpPr txBox="1"/>
          <p:nvPr/>
        </p:nvSpPr>
        <p:spPr>
          <a:xfrm>
            <a:off x="9668674" y="1795042"/>
            <a:ext cx="1975324" cy="738664"/>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400" b="1" i="0" u="none" strike="noStrike" cap="none">
                <a:solidFill>
                  <a:srgbClr val="000000"/>
                </a:solidFill>
                <a:latin typeface="Arial"/>
                <a:ea typeface="Arial"/>
                <a:cs typeface="Arial"/>
                <a:sym typeface="Arial"/>
              </a:rPr>
              <a:t>Ценность</a:t>
            </a:r>
            <a:endParaRPr/>
          </a:p>
          <a:p>
            <a:pPr marL="0" marR="0" lvl="0" indent="0" algn="l" rtl="0">
              <a:lnSpc>
                <a:spcPct val="100000"/>
              </a:lnSpc>
              <a:spcBef>
                <a:spcPts val="0"/>
              </a:spcBef>
              <a:spcAft>
                <a:spcPts val="0"/>
              </a:spcAft>
              <a:buNone/>
            </a:pPr>
            <a:r>
              <a:rPr lang="ru-RU" sz="1400" b="1" i="0" u="none" strike="noStrike" cap="none">
                <a:solidFill>
                  <a:srgbClr val="000000"/>
                </a:solidFill>
                <a:latin typeface="Arial"/>
                <a:ea typeface="Arial"/>
                <a:cs typeface="Arial"/>
                <a:sym typeface="Arial"/>
              </a:rPr>
              <a:t>Что-то, что дает преимущество</a:t>
            </a:r>
            <a:endParaRPr sz="1400" b="1" i="0" u="none" strike="noStrike" cap="none">
              <a:solidFill>
                <a:srgbClr val="000000"/>
              </a:solidFill>
              <a:latin typeface="Arial"/>
              <a:ea typeface="Arial"/>
              <a:cs typeface="Arial"/>
              <a:sym typeface="Arial"/>
            </a:endParaRPr>
          </a:p>
        </p:txBody>
      </p:sp>
      <p:sp>
        <p:nvSpPr>
          <p:cNvPr id="669" name="Google Shape;669;p56"/>
          <p:cNvSpPr txBox="1"/>
          <p:nvPr/>
        </p:nvSpPr>
        <p:spPr>
          <a:xfrm>
            <a:off x="7270099" y="1115635"/>
            <a:ext cx="979714" cy="307777"/>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400" b="1" i="0" u="none" strike="noStrike" cap="none">
                <a:solidFill>
                  <a:srgbClr val="000000"/>
                </a:solidFill>
                <a:latin typeface="Arial"/>
                <a:ea typeface="Arial"/>
                <a:cs typeface="Arial"/>
                <a:sym typeface="Arial"/>
              </a:rPr>
              <a:t>Благо</a:t>
            </a:r>
            <a:endParaRPr sz="1400" b="1" i="0" u="none" strike="noStrike" cap="none">
              <a:solidFill>
                <a:srgbClr val="000000"/>
              </a:solidFill>
              <a:latin typeface="Arial"/>
              <a:ea typeface="Arial"/>
              <a:cs typeface="Arial"/>
              <a:sym typeface="Arial"/>
            </a:endParaRPr>
          </a:p>
        </p:txBody>
      </p:sp>
      <p:sp>
        <p:nvSpPr>
          <p:cNvPr id="670" name="Google Shape;670;p56"/>
          <p:cNvSpPr txBox="1"/>
          <p:nvPr/>
        </p:nvSpPr>
        <p:spPr>
          <a:xfrm>
            <a:off x="5339616" y="5771995"/>
            <a:ext cx="1004596" cy="307777"/>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400" b="1" i="0" u="none" strike="noStrike" cap="none">
                <a:solidFill>
                  <a:srgbClr val="000000"/>
                </a:solidFill>
                <a:latin typeface="Arial"/>
                <a:ea typeface="Arial"/>
                <a:cs typeface="Arial"/>
                <a:sym typeface="Arial"/>
              </a:rPr>
              <a:t>Вред</a:t>
            </a:r>
            <a:endParaRPr/>
          </a:p>
        </p:txBody>
      </p:sp>
      <p:sp>
        <p:nvSpPr>
          <p:cNvPr id="671" name="Google Shape;671;p56"/>
          <p:cNvSpPr txBox="1"/>
          <p:nvPr/>
        </p:nvSpPr>
        <p:spPr>
          <a:xfrm>
            <a:off x="4314802" y="1641154"/>
            <a:ext cx="1607976" cy="738664"/>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400" b="1" i="0" u="none" strike="noStrike" cap="none">
                <a:solidFill>
                  <a:srgbClr val="000000"/>
                </a:solidFill>
                <a:latin typeface="Arial"/>
                <a:ea typeface="Arial"/>
                <a:cs typeface="Arial"/>
                <a:sym typeface="Arial"/>
              </a:rPr>
              <a:t>Новое и потенциально ценное/важное</a:t>
            </a:r>
            <a:endParaRPr sz="1400" b="1" i="0" u="none" strike="noStrike" cap="none">
              <a:solidFill>
                <a:srgbClr val="000000"/>
              </a:solidFill>
              <a:latin typeface="Arial"/>
              <a:ea typeface="Arial"/>
              <a:cs typeface="Arial"/>
              <a:sym typeface="Arial"/>
            </a:endParaRPr>
          </a:p>
        </p:txBody>
      </p:sp>
      <p:sp>
        <p:nvSpPr>
          <p:cNvPr id="672" name="Google Shape;672;p56"/>
          <p:cNvSpPr txBox="1"/>
          <p:nvPr/>
        </p:nvSpPr>
        <p:spPr>
          <a:xfrm>
            <a:off x="9320330" y="5664273"/>
            <a:ext cx="1607976" cy="523220"/>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400" b="1" i="0" u="none" strike="noStrike" cap="none">
                <a:solidFill>
                  <a:srgbClr val="000000"/>
                </a:solidFill>
                <a:latin typeface="Arial"/>
                <a:ea typeface="Arial"/>
                <a:cs typeface="Arial"/>
                <a:sym typeface="Arial"/>
              </a:rPr>
              <a:t>Неожиданное и непонятное</a:t>
            </a:r>
            <a:endParaRPr sz="1400" b="1" i="0" u="none" strike="noStrike" cap="none">
              <a:solidFill>
                <a:srgbClr val="000000"/>
              </a:solidFill>
              <a:latin typeface="Arial"/>
              <a:ea typeface="Arial"/>
              <a:cs typeface="Arial"/>
              <a:sym typeface="Arial"/>
            </a:endParaRPr>
          </a:p>
        </p:txBody>
      </p:sp>
      <p:sp>
        <p:nvSpPr>
          <p:cNvPr id="673" name="Google Shape;673;p56"/>
          <p:cNvSpPr txBox="1"/>
          <p:nvPr/>
        </p:nvSpPr>
        <p:spPr>
          <a:xfrm>
            <a:off x="7242714" y="6432215"/>
            <a:ext cx="1023602" cy="307777"/>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400" b="1" i="0" u="none" strike="noStrike" cap="none">
                <a:solidFill>
                  <a:srgbClr val="000000"/>
                </a:solidFill>
                <a:latin typeface="Arial"/>
                <a:ea typeface="Arial"/>
                <a:cs typeface="Arial"/>
                <a:sym typeface="Arial"/>
              </a:rPr>
              <a:t>Утрата</a:t>
            </a:r>
            <a:endParaRPr sz="1400" b="1" i="0" u="none" strike="noStrike" cap="non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57"/>
          <p:cNvSpPr txBox="1">
            <a:spLocks noGrp="1"/>
          </p:cNvSpPr>
          <p:nvPr>
            <p:ph type="title"/>
          </p:nvPr>
        </p:nvSpPr>
        <p:spPr>
          <a:xfrm>
            <a:off x="572553" y="485491"/>
            <a:ext cx="10721487" cy="76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Жизнь ))</a:t>
            </a:r>
            <a:endParaRPr dirty="0"/>
          </a:p>
        </p:txBody>
      </p:sp>
      <p:pic>
        <p:nvPicPr>
          <p:cNvPr id="679" name="Google Shape;679;p57" descr="limbic_system_thumb.jpg"/>
          <p:cNvPicPr preferRelativeResize="0"/>
          <p:nvPr/>
        </p:nvPicPr>
        <p:blipFill rotWithShape="1">
          <a:blip r:embed="rId3">
            <a:alphaModFix/>
          </a:blip>
          <a:srcRect/>
          <a:stretch/>
        </p:blipFill>
        <p:spPr>
          <a:xfrm>
            <a:off x="6925680" y="1315611"/>
            <a:ext cx="2317160" cy="2439265"/>
          </a:xfrm>
          <a:prstGeom prst="rect">
            <a:avLst/>
          </a:prstGeom>
          <a:noFill/>
          <a:ln>
            <a:noFill/>
          </a:ln>
        </p:spPr>
      </p:pic>
      <p:sp>
        <p:nvSpPr>
          <p:cNvPr id="680" name="Google Shape;680;p57"/>
          <p:cNvSpPr/>
          <p:nvPr/>
        </p:nvSpPr>
        <p:spPr>
          <a:xfrm rot="10800000">
            <a:off x="5952141" y="2172858"/>
            <a:ext cx="937145" cy="262028"/>
          </a:xfrm>
          <a:prstGeom prst="rightArrow">
            <a:avLst>
              <a:gd name="adj1" fmla="val 50000"/>
              <a:gd name="adj2" fmla="val 50000"/>
            </a:avLst>
          </a:prstGeom>
          <a:solidFill>
            <a:srgbClr val="4454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681" name="Google Shape;681;p57"/>
          <p:cNvSpPr/>
          <p:nvPr/>
        </p:nvSpPr>
        <p:spPr>
          <a:xfrm>
            <a:off x="10348494" y="1583872"/>
            <a:ext cx="1632000" cy="1440000"/>
          </a:xfrm>
          <a:prstGeom prst="pentagon">
            <a:avLst>
              <a:gd name="hf" fmla="val 105146"/>
              <a:gd name="vf" fmla="val 110557"/>
            </a:avLst>
          </a:prstGeom>
          <a:solidFill>
            <a:schemeClr val="lt1"/>
          </a:solid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600" b="1" i="0" u="none" strike="noStrike" cap="none">
                <a:solidFill>
                  <a:schemeClr val="dk1"/>
                </a:solidFill>
                <a:latin typeface="Arial"/>
                <a:ea typeface="Arial"/>
                <a:cs typeface="Arial"/>
                <a:sym typeface="Arial"/>
              </a:rPr>
              <a:t>триггер</a:t>
            </a:r>
            <a:endParaRPr sz="1600" b="1" i="0" u="none" strike="noStrike" cap="none">
              <a:solidFill>
                <a:schemeClr val="dk1"/>
              </a:solidFill>
              <a:latin typeface="Arial"/>
              <a:ea typeface="Arial"/>
              <a:cs typeface="Arial"/>
              <a:sym typeface="Arial"/>
            </a:endParaRPr>
          </a:p>
        </p:txBody>
      </p:sp>
      <p:sp>
        <p:nvSpPr>
          <p:cNvPr id="682" name="Google Shape;682;p57"/>
          <p:cNvSpPr/>
          <p:nvPr/>
        </p:nvSpPr>
        <p:spPr>
          <a:xfrm rot="10800000">
            <a:off x="9304306" y="2172859"/>
            <a:ext cx="937145" cy="262028"/>
          </a:xfrm>
          <a:prstGeom prst="rightArrow">
            <a:avLst>
              <a:gd name="adj1" fmla="val 50000"/>
              <a:gd name="adj2" fmla="val 50000"/>
            </a:avLst>
          </a:prstGeom>
          <a:solidFill>
            <a:srgbClr val="4454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grpSp>
        <p:nvGrpSpPr>
          <p:cNvPr id="683" name="Google Shape;683;p57"/>
          <p:cNvGrpSpPr/>
          <p:nvPr/>
        </p:nvGrpSpPr>
        <p:grpSpPr>
          <a:xfrm>
            <a:off x="9404967" y="1447884"/>
            <a:ext cx="1550581" cy="698997"/>
            <a:chOff x="6946710" y="2480324"/>
            <a:chExt cx="1709988" cy="799262"/>
          </a:xfrm>
        </p:grpSpPr>
        <p:sp>
          <p:nvSpPr>
            <p:cNvPr id="684" name="Google Shape;684;p57"/>
            <p:cNvSpPr txBox="1"/>
            <p:nvPr/>
          </p:nvSpPr>
          <p:spPr>
            <a:xfrm>
              <a:off x="7100853" y="2480324"/>
              <a:ext cx="1555845" cy="7624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3733" b="0" i="0" u="none" strike="noStrike" cap="none">
                  <a:solidFill>
                    <a:srgbClr val="00B050"/>
                  </a:solidFill>
                  <a:latin typeface="Arial"/>
                  <a:ea typeface="Arial"/>
                  <a:cs typeface="Arial"/>
                  <a:sym typeface="Arial"/>
                </a:rPr>
                <a:t>!</a:t>
              </a:r>
              <a:endParaRPr sz="3733" b="0" i="0" u="none" strike="noStrike" cap="none">
                <a:solidFill>
                  <a:srgbClr val="00B050"/>
                </a:solidFill>
                <a:latin typeface="Arial"/>
                <a:ea typeface="Arial"/>
                <a:cs typeface="Arial"/>
                <a:sym typeface="Arial"/>
              </a:endParaRPr>
            </a:p>
          </p:txBody>
        </p:sp>
        <p:sp>
          <p:nvSpPr>
            <p:cNvPr id="685" name="Google Shape;685;p57"/>
            <p:cNvSpPr/>
            <p:nvPr/>
          </p:nvSpPr>
          <p:spPr>
            <a:xfrm>
              <a:off x="6946710" y="2512057"/>
              <a:ext cx="743803" cy="767529"/>
            </a:xfrm>
            <a:prstGeom prst="ellipse">
              <a:avLst/>
            </a:prstGeom>
            <a:no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200" b="0" i="0" u="none" strike="noStrike" cap="none">
                <a:solidFill>
                  <a:schemeClr val="lt1"/>
                </a:solidFill>
                <a:latin typeface="Arial"/>
                <a:ea typeface="Arial"/>
                <a:cs typeface="Arial"/>
                <a:sym typeface="Arial"/>
              </a:endParaRPr>
            </a:p>
          </p:txBody>
        </p:sp>
      </p:grpSp>
      <p:sp>
        <p:nvSpPr>
          <p:cNvPr id="686" name="Google Shape;686;p57"/>
          <p:cNvSpPr txBox="1"/>
          <p:nvPr/>
        </p:nvSpPr>
        <p:spPr>
          <a:xfrm>
            <a:off x="754161" y="2632250"/>
            <a:ext cx="2310041" cy="10772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600" b="1" i="0" u="none" strike="noStrike" cap="none">
                <a:solidFill>
                  <a:srgbClr val="000000"/>
                </a:solidFill>
                <a:latin typeface="Arial"/>
                <a:ea typeface="Arial"/>
                <a:cs typeface="Arial"/>
                <a:sym typeface="Arial"/>
              </a:rPr>
              <a:t>Модель поведения, которая направлена на удовлетворение потребностей</a:t>
            </a:r>
            <a:endParaRPr sz="1600" b="1" i="0" u="none" strike="noStrike" cap="none">
              <a:solidFill>
                <a:srgbClr val="000000"/>
              </a:solidFill>
              <a:latin typeface="Arial"/>
              <a:ea typeface="Arial"/>
              <a:cs typeface="Arial"/>
              <a:sym typeface="Arial"/>
            </a:endParaRPr>
          </a:p>
        </p:txBody>
      </p:sp>
      <p:sp>
        <p:nvSpPr>
          <p:cNvPr id="687" name="Google Shape;687;p57"/>
          <p:cNvSpPr/>
          <p:nvPr/>
        </p:nvSpPr>
        <p:spPr>
          <a:xfrm rot="8822205">
            <a:off x="2235324" y="3653217"/>
            <a:ext cx="937145" cy="262028"/>
          </a:xfrm>
          <a:prstGeom prst="rightArrow">
            <a:avLst>
              <a:gd name="adj1" fmla="val 50000"/>
              <a:gd name="adj2" fmla="val 50000"/>
            </a:avLst>
          </a:prstGeom>
          <a:solidFill>
            <a:srgbClr val="4454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grpSp>
        <p:nvGrpSpPr>
          <p:cNvPr id="688" name="Google Shape;688;p57"/>
          <p:cNvGrpSpPr/>
          <p:nvPr/>
        </p:nvGrpSpPr>
        <p:grpSpPr>
          <a:xfrm>
            <a:off x="2393032" y="1889199"/>
            <a:ext cx="1550581" cy="698997"/>
            <a:chOff x="6946710" y="2480324"/>
            <a:chExt cx="1709988" cy="799262"/>
          </a:xfrm>
        </p:grpSpPr>
        <p:sp>
          <p:nvSpPr>
            <p:cNvPr id="689" name="Google Shape;689;p57"/>
            <p:cNvSpPr txBox="1"/>
            <p:nvPr/>
          </p:nvSpPr>
          <p:spPr>
            <a:xfrm>
              <a:off x="7100853" y="2480324"/>
              <a:ext cx="1555845" cy="7624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3733" b="0" i="0" u="none" strike="noStrike" cap="none">
                  <a:solidFill>
                    <a:srgbClr val="00B050"/>
                  </a:solidFill>
                  <a:latin typeface="Arial"/>
                  <a:ea typeface="Arial"/>
                  <a:cs typeface="Arial"/>
                  <a:sym typeface="Arial"/>
                </a:rPr>
                <a:t>!</a:t>
              </a:r>
              <a:endParaRPr sz="3733" b="0" i="0" u="none" strike="noStrike" cap="none">
                <a:solidFill>
                  <a:srgbClr val="00B050"/>
                </a:solidFill>
                <a:latin typeface="Arial"/>
                <a:ea typeface="Arial"/>
                <a:cs typeface="Arial"/>
                <a:sym typeface="Arial"/>
              </a:endParaRPr>
            </a:p>
          </p:txBody>
        </p:sp>
        <p:sp>
          <p:nvSpPr>
            <p:cNvPr id="690" name="Google Shape;690;p57"/>
            <p:cNvSpPr/>
            <p:nvPr/>
          </p:nvSpPr>
          <p:spPr>
            <a:xfrm>
              <a:off x="6946710" y="2512057"/>
              <a:ext cx="743803" cy="767529"/>
            </a:xfrm>
            <a:prstGeom prst="ellipse">
              <a:avLst/>
            </a:prstGeom>
            <a:no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200" b="0" i="0" u="none" strike="noStrike" cap="none">
                <a:solidFill>
                  <a:schemeClr val="lt1"/>
                </a:solidFill>
                <a:latin typeface="Arial"/>
                <a:ea typeface="Arial"/>
                <a:cs typeface="Arial"/>
                <a:sym typeface="Arial"/>
              </a:endParaRPr>
            </a:p>
          </p:txBody>
        </p:sp>
      </p:grpSp>
      <p:sp>
        <p:nvSpPr>
          <p:cNvPr id="691" name="Google Shape;691;p57"/>
          <p:cNvSpPr/>
          <p:nvPr/>
        </p:nvSpPr>
        <p:spPr>
          <a:xfrm>
            <a:off x="795747" y="4711118"/>
            <a:ext cx="2101756" cy="1329599"/>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ru-RU" sz="2133" b="1" i="0" u="none" strike="noStrike" cap="none" dirty="0">
                <a:solidFill>
                  <a:schemeClr val="dk1"/>
                </a:solidFill>
                <a:latin typeface="Arial"/>
                <a:ea typeface="Arial"/>
                <a:cs typeface="Arial"/>
                <a:sym typeface="Arial"/>
              </a:rPr>
              <a:t>Решение</a:t>
            </a:r>
            <a:endParaRPr sz="2133" b="1" i="0" u="none" strike="noStrike" cap="none" dirty="0">
              <a:solidFill>
                <a:schemeClr val="dk1"/>
              </a:solidFill>
              <a:latin typeface="Arial"/>
              <a:ea typeface="Arial"/>
              <a:cs typeface="Arial"/>
              <a:sym typeface="Arial"/>
            </a:endParaRPr>
          </a:p>
        </p:txBody>
      </p:sp>
      <p:sp>
        <p:nvSpPr>
          <p:cNvPr id="692" name="Google Shape;692;p57"/>
          <p:cNvSpPr/>
          <p:nvPr/>
        </p:nvSpPr>
        <p:spPr>
          <a:xfrm rot="5400000">
            <a:off x="3338428" y="3994837"/>
            <a:ext cx="1938005" cy="2790708"/>
          </a:xfrm>
          <a:prstGeom prst="triangle">
            <a:avLst>
              <a:gd name="adj" fmla="val 50000"/>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7"/>
          <p:cNvSpPr txBox="1"/>
          <p:nvPr/>
        </p:nvSpPr>
        <p:spPr>
          <a:xfrm>
            <a:off x="2912074" y="4905678"/>
            <a:ext cx="1588816" cy="969003"/>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2133" b="1" i="0" u="none" strike="noStrike" cap="none" dirty="0">
                <a:solidFill>
                  <a:srgbClr val="FF0000"/>
                </a:solidFill>
                <a:latin typeface="Arial"/>
                <a:ea typeface="Arial"/>
                <a:cs typeface="Arial"/>
                <a:sym typeface="Arial"/>
              </a:rPr>
              <a:t>Действие</a:t>
            </a:r>
            <a:endParaRPr sz="2133" b="1" i="0" u="none" strike="noStrike" cap="none" dirty="0">
              <a:solidFill>
                <a:srgbClr val="FF0000"/>
              </a:solidFill>
              <a:latin typeface="Arial"/>
              <a:ea typeface="Arial"/>
              <a:cs typeface="Arial"/>
              <a:sym typeface="Arial"/>
            </a:endParaRPr>
          </a:p>
        </p:txBody>
      </p:sp>
      <p:sp>
        <p:nvSpPr>
          <p:cNvPr id="694" name="Google Shape;694;p57"/>
          <p:cNvSpPr/>
          <p:nvPr/>
        </p:nvSpPr>
        <p:spPr>
          <a:xfrm>
            <a:off x="1419719" y="3842974"/>
            <a:ext cx="1860616" cy="1206548"/>
          </a:xfrm>
          <a:prstGeom prst="cloud">
            <a:avLst/>
          </a:prstGeom>
          <a:noFill/>
          <a:ln w="28575" cap="flat" cmpd="sng">
            <a:solidFill>
              <a:srgbClr val="E8E8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67" b="1" i="0" u="none" strike="noStrike" cap="none">
                <a:solidFill>
                  <a:schemeClr val="accent3"/>
                </a:solidFill>
                <a:latin typeface="Arial"/>
                <a:ea typeface="Arial"/>
                <a:cs typeface="Arial"/>
                <a:sym typeface="Arial"/>
              </a:rPr>
              <a:t>Мысли</a:t>
            </a:r>
            <a:endParaRPr sz="1867" b="1" i="0" u="none" strike="noStrike" cap="none">
              <a:solidFill>
                <a:schemeClr val="accent3"/>
              </a:solidFill>
              <a:latin typeface="Arial"/>
              <a:ea typeface="Arial"/>
              <a:cs typeface="Arial"/>
              <a:sym typeface="Arial"/>
            </a:endParaRPr>
          </a:p>
        </p:txBody>
      </p:sp>
      <p:pic>
        <p:nvPicPr>
          <p:cNvPr id="695" name="Google Shape;695;p57"/>
          <p:cNvPicPr preferRelativeResize="0"/>
          <p:nvPr/>
        </p:nvPicPr>
        <p:blipFill rotWithShape="1">
          <a:blip r:embed="rId4">
            <a:alphaModFix/>
          </a:blip>
          <a:srcRect/>
          <a:stretch/>
        </p:blipFill>
        <p:spPr>
          <a:xfrm>
            <a:off x="5702786" y="4142747"/>
            <a:ext cx="1652413" cy="2216445"/>
          </a:xfrm>
          <a:prstGeom prst="rect">
            <a:avLst/>
          </a:prstGeom>
          <a:noFill/>
          <a:ln>
            <a:noFill/>
          </a:ln>
        </p:spPr>
      </p:pic>
      <p:sp>
        <p:nvSpPr>
          <p:cNvPr id="696" name="Google Shape;696;p57"/>
          <p:cNvSpPr txBox="1"/>
          <p:nvPr/>
        </p:nvSpPr>
        <p:spPr>
          <a:xfrm>
            <a:off x="5702786" y="5907788"/>
            <a:ext cx="1652413" cy="4205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2133" b="1" i="0" u="none" strike="noStrike" cap="none">
                <a:solidFill>
                  <a:schemeClr val="lt1"/>
                </a:solidFill>
                <a:latin typeface="Arial"/>
                <a:ea typeface="Arial"/>
                <a:cs typeface="Arial"/>
                <a:sym typeface="Arial"/>
              </a:rPr>
              <a:t>результат</a:t>
            </a:r>
            <a:endParaRPr sz="2133" b="1" i="0" u="none" strike="noStrike" cap="none">
              <a:solidFill>
                <a:schemeClr val="lt1"/>
              </a:solidFill>
              <a:latin typeface="Arial"/>
              <a:ea typeface="Arial"/>
              <a:cs typeface="Arial"/>
              <a:sym typeface="Arial"/>
            </a:endParaRPr>
          </a:p>
        </p:txBody>
      </p:sp>
      <p:grpSp>
        <p:nvGrpSpPr>
          <p:cNvPr id="697" name="Google Shape;697;p57"/>
          <p:cNvGrpSpPr/>
          <p:nvPr/>
        </p:nvGrpSpPr>
        <p:grpSpPr>
          <a:xfrm>
            <a:off x="4382715" y="4407403"/>
            <a:ext cx="1550581" cy="698997"/>
            <a:chOff x="6946710" y="2480324"/>
            <a:chExt cx="1709988" cy="799262"/>
          </a:xfrm>
        </p:grpSpPr>
        <p:sp>
          <p:nvSpPr>
            <p:cNvPr id="698" name="Google Shape;698;p57"/>
            <p:cNvSpPr txBox="1"/>
            <p:nvPr/>
          </p:nvSpPr>
          <p:spPr>
            <a:xfrm>
              <a:off x="7100853" y="2480324"/>
              <a:ext cx="1555845" cy="7624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3733" b="0" i="0" u="none" strike="noStrike" cap="none">
                  <a:solidFill>
                    <a:srgbClr val="00B050"/>
                  </a:solidFill>
                  <a:latin typeface="Arial"/>
                  <a:ea typeface="Arial"/>
                  <a:cs typeface="Arial"/>
                  <a:sym typeface="Arial"/>
                </a:rPr>
                <a:t>!</a:t>
              </a:r>
              <a:endParaRPr sz="3733" b="0" i="0" u="none" strike="noStrike" cap="none">
                <a:solidFill>
                  <a:srgbClr val="00B050"/>
                </a:solidFill>
                <a:latin typeface="Arial"/>
                <a:ea typeface="Arial"/>
                <a:cs typeface="Arial"/>
                <a:sym typeface="Arial"/>
              </a:endParaRPr>
            </a:p>
          </p:txBody>
        </p:sp>
        <p:sp>
          <p:nvSpPr>
            <p:cNvPr id="699" name="Google Shape;699;p57"/>
            <p:cNvSpPr/>
            <p:nvPr/>
          </p:nvSpPr>
          <p:spPr>
            <a:xfrm>
              <a:off x="6946710" y="2512057"/>
              <a:ext cx="743803" cy="767529"/>
            </a:xfrm>
            <a:prstGeom prst="ellipse">
              <a:avLst/>
            </a:prstGeom>
            <a:no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200" b="0" i="0" u="none" strike="noStrike" cap="none">
                <a:solidFill>
                  <a:schemeClr val="lt1"/>
                </a:solidFill>
                <a:latin typeface="Arial"/>
                <a:ea typeface="Arial"/>
                <a:cs typeface="Arial"/>
                <a:sym typeface="Arial"/>
              </a:endParaRPr>
            </a:p>
          </p:txBody>
        </p:sp>
      </p:grpSp>
      <p:sp>
        <p:nvSpPr>
          <p:cNvPr id="700" name="Google Shape;700;p57"/>
          <p:cNvSpPr/>
          <p:nvPr/>
        </p:nvSpPr>
        <p:spPr>
          <a:xfrm>
            <a:off x="7619950" y="5373845"/>
            <a:ext cx="937145" cy="262028"/>
          </a:xfrm>
          <a:prstGeom prst="rightArrow">
            <a:avLst>
              <a:gd name="adj1" fmla="val 50000"/>
              <a:gd name="adj2" fmla="val 50000"/>
            </a:avLst>
          </a:prstGeom>
          <a:solidFill>
            <a:srgbClr val="4454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701" name="Google Shape;701;p57"/>
          <p:cNvSpPr/>
          <p:nvPr/>
        </p:nvSpPr>
        <p:spPr>
          <a:xfrm>
            <a:off x="8621302" y="4711119"/>
            <a:ext cx="1632000" cy="1440000"/>
          </a:xfrm>
          <a:prstGeom prst="pentagon">
            <a:avLst>
              <a:gd name="hf" fmla="val 105146"/>
              <a:gd name="vf" fmla="val 110557"/>
            </a:avLst>
          </a:prstGeom>
          <a:solidFill>
            <a:schemeClr val="lt1"/>
          </a:solid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600" b="1" i="0" u="none" strike="noStrike" cap="none">
                <a:solidFill>
                  <a:schemeClr val="dk1"/>
                </a:solidFill>
                <a:latin typeface="Arial"/>
                <a:ea typeface="Arial"/>
                <a:cs typeface="Arial"/>
                <a:sym typeface="Arial"/>
              </a:rPr>
              <a:t>триггер</a:t>
            </a:r>
            <a:endParaRPr/>
          </a:p>
        </p:txBody>
      </p:sp>
      <p:sp>
        <p:nvSpPr>
          <p:cNvPr id="702" name="Google Shape;702;p57"/>
          <p:cNvSpPr txBox="1"/>
          <p:nvPr/>
        </p:nvSpPr>
        <p:spPr>
          <a:xfrm>
            <a:off x="8557095" y="6141212"/>
            <a:ext cx="282963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600" b="1" i="0" u="none" strike="noStrike" cap="none">
                <a:solidFill>
                  <a:srgbClr val="000000"/>
                </a:solidFill>
                <a:latin typeface="Arial"/>
                <a:ea typeface="Arial"/>
                <a:cs typeface="Arial"/>
                <a:sym typeface="Arial"/>
              </a:rPr>
              <a:t>Обратная связь</a:t>
            </a:r>
            <a:endParaRPr sz="1600" b="1" i="0" u="none" strike="noStrike" cap="none">
              <a:solidFill>
                <a:srgbClr val="000000"/>
              </a:solidFill>
              <a:latin typeface="Arial"/>
              <a:ea typeface="Arial"/>
              <a:cs typeface="Arial"/>
              <a:sym typeface="Arial"/>
            </a:endParaRPr>
          </a:p>
        </p:txBody>
      </p:sp>
      <p:pic>
        <p:nvPicPr>
          <p:cNvPr id="703" name="Google Shape;703;p57" descr="Картинки по запросу колесо эмоций"/>
          <p:cNvPicPr preferRelativeResize="0"/>
          <p:nvPr/>
        </p:nvPicPr>
        <p:blipFill rotWithShape="1">
          <a:blip r:embed="rId5">
            <a:alphaModFix/>
          </a:blip>
          <a:srcRect/>
          <a:stretch/>
        </p:blipFill>
        <p:spPr>
          <a:xfrm>
            <a:off x="3114901" y="1272542"/>
            <a:ext cx="2805797" cy="287459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58"/>
          <p:cNvSpPr txBox="1">
            <a:spLocks noGrp="1"/>
          </p:cNvSpPr>
          <p:nvPr>
            <p:ph type="title"/>
          </p:nvPr>
        </p:nvSpPr>
        <p:spPr>
          <a:xfrm>
            <a:off x="838200" y="365126"/>
            <a:ext cx="10515600" cy="89383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ru-RU" dirty="0"/>
              <a:t>Осознанность</a:t>
            </a:r>
            <a:endParaRPr dirty="0"/>
          </a:p>
        </p:txBody>
      </p:sp>
      <p:sp>
        <p:nvSpPr>
          <p:cNvPr id="709" name="Google Shape;709;p58"/>
          <p:cNvSpPr txBox="1">
            <a:spLocks noGrp="1"/>
          </p:cNvSpPr>
          <p:nvPr>
            <p:ph idx="1"/>
          </p:nvPr>
        </p:nvSpPr>
        <p:spPr>
          <a:xfrm>
            <a:off x="680545" y="1473732"/>
            <a:ext cx="10515600" cy="4692720"/>
          </a:xfrm>
          <a:prstGeom prst="rect">
            <a:avLst/>
          </a:prstGeom>
          <a:noFill/>
          <a:ln>
            <a:noFill/>
          </a:ln>
        </p:spPr>
        <p:txBody>
          <a:bodyPr spcFirstLastPara="1" wrap="square" lIns="91425" tIns="45700" rIns="91425" bIns="45700" anchor="t" anchorCtr="0">
            <a:noAutofit/>
          </a:bodyPr>
          <a:lstStyle/>
          <a:p>
            <a:pPr marL="447675" lvl="1" indent="-384175" algn="l" rtl="0">
              <a:lnSpc>
                <a:spcPct val="100000"/>
              </a:lnSpc>
              <a:spcBef>
                <a:spcPts val="1000"/>
              </a:spcBef>
              <a:spcAft>
                <a:spcPts val="0"/>
              </a:spcAft>
              <a:buClr>
                <a:srgbClr val="FF0000"/>
              </a:buClr>
              <a:buSzPts val="2400"/>
              <a:buFont typeface="Arial"/>
              <a:buAutoNum type="arabicPeriod"/>
            </a:pPr>
            <a:r>
              <a:rPr lang="ru-RU" b="1" dirty="0">
                <a:solidFill>
                  <a:schemeClr val="dk1"/>
                </a:solidFill>
              </a:rPr>
              <a:t>Состояние. </a:t>
            </a:r>
            <a:r>
              <a:rPr lang="ru-RU" dirty="0">
                <a:solidFill>
                  <a:schemeClr val="dk1"/>
                </a:solidFill>
              </a:rPr>
              <a:t>Внимательное спокойное присутствие</a:t>
            </a:r>
            <a:endParaRPr dirty="0"/>
          </a:p>
          <a:p>
            <a:pPr marL="447675" lvl="1" indent="-384175" algn="l" rtl="0">
              <a:lnSpc>
                <a:spcPct val="100000"/>
              </a:lnSpc>
              <a:spcBef>
                <a:spcPts val="1000"/>
              </a:spcBef>
              <a:spcAft>
                <a:spcPts val="0"/>
              </a:spcAft>
              <a:buClr>
                <a:srgbClr val="FF0000"/>
              </a:buClr>
              <a:buSzPts val="2400"/>
              <a:buFont typeface="Arial"/>
              <a:buAutoNum type="arabicPeriod"/>
            </a:pPr>
            <a:r>
              <a:rPr lang="ru-RU" b="1" dirty="0">
                <a:solidFill>
                  <a:schemeClr val="dk1"/>
                </a:solidFill>
              </a:rPr>
              <a:t>Умение. </a:t>
            </a:r>
            <a:r>
              <a:rPr lang="ru-RU" dirty="0">
                <a:solidFill>
                  <a:schemeClr val="dk1"/>
                </a:solidFill>
              </a:rPr>
              <a:t>Замечать свои эмоции, их причину, а также свои мысли и желания</a:t>
            </a:r>
            <a:endParaRPr dirty="0"/>
          </a:p>
          <a:p>
            <a:pPr marL="447675" lvl="1" indent="-384175" algn="l" rtl="0">
              <a:lnSpc>
                <a:spcPct val="100000"/>
              </a:lnSpc>
              <a:spcBef>
                <a:spcPts val="1000"/>
              </a:spcBef>
              <a:spcAft>
                <a:spcPts val="0"/>
              </a:spcAft>
              <a:buClr>
                <a:srgbClr val="FF0000"/>
              </a:buClr>
              <a:buSzPts val="2400"/>
              <a:buFont typeface="Arial"/>
              <a:buAutoNum type="arabicPeriod"/>
            </a:pPr>
            <a:r>
              <a:rPr lang="ru-RU" b="1" dirty="0">
                <a:solidFill>
                  <a:schemeClr val="dk1"/>
                </a:solidFill>
              </a:rPr>
              <a:t>Знания о себе. </a:t>
            </a:r>
            <a:r>
              <a:rPr lang="ru-RU" dirty="0">
                <a:solidFill>
                  <a:schemeClr val="dk1"/>
                </a:solidFill>
              </a:rPr>
              <a:t>Осознавать свои цели, свои планы и (!) модели поведения</a:t>
            </a:r>
            <a:endParaRPr dirty="0"/>
          </a:p>
          <a:p>
            <a:pPr marL="447675" lvl="1" indent="-384175" algn="l" rtl="0">
              <a:lnSpc>
                <a:spcPct val="100000"/>
              </a:lnSpc>
              <a:spcBef>
                <a:spcPts val="1000"/>
              </a:spcBef>
              <a:spcAft>
                <a:spcPts val="0"/>
              </a:spcAft>
              <a:buClr>
                <a:srgbClr val="FF0000"/>
              </a:buClr>
              <a:buSzPts val="2400"/>
              <a:buFont typeface="Arial"/>
              <a:buAutoNum type="arabicPeriod"/>
            </a:pPr>
            <a:r>
              <a:rPr lang="ru-RU" b="1" dirty="0">
                <a:solidFill>
                  <a:schemeClr val="dk1"/>
                </a:solidFill>
              </a:rPr>
              <a:t>Знание о мире. </a:t>
            </a:r>
            <a:r>
              <a:rPr lang="ru-RU" dirty="0">
                <a:solidFill>
                  <a:schemeClr val="dk1"/>
                </a:solidFill>
              </a:rPr>
              <a:t>Осознавание реальности вокруг: как все </a:t>
            </a:r>
            <a:r>
              <a:rPr lang="ru-RU" dirty="0"/>
              <a:t>устроено</a:t>
            </a:r>
            <a:r>
              <a:rPr lang="ru-RU" dirty="0">
                <a:solidFill>
                  <a:schemeClr val="dk1"/>
                </a:solidFill>
              </a:rPr>
              <a:t> и как работает, как </a:t>
            </a:r>
            <a:r>
              <a:rPr lang="ru-RU" dirty="0"/>
              <a:t>эффективно</a:t>
            </a:r>
            <a:r>
              <a:rPr lang="ru-RU" dirty="0">
                <a:solidFill>
                  <a:schemeClr val="dk1"/>
                </a:solidFill>
              </a:rPr>
              <a:t> действовать и какие решения принимать</a:t>
            </a:r>
            <a:endParaRPr dirty="0"/>
          </a:p>
          <a:p>
            <a:pPr marL="447675" lvl="1" indent="-384175" algn="l" rtl="0">
              <a:lnSpc>
                <a:spcPct val="100000"/>
              </a:lnSpc>
              <a:spcBef>
                <a:spcPts val="1000"/>
              </a:spcBef>
              <a:spcAft>
                <a:spcPts val="0"/>
              </a:spcAft>
              <a:buClr>
                <a:srgbClr val="FF0000"/>
              </a:buClr>
              <a:buSzPts val="2400"/>
              <a:buFont typeface="Arial"/>
              <a:buAutoNum type="arabicPeriod"/>
            </a:pPr>
            <a:r>
              <a:rPr lang="ru-RU" b="1" dirty="0">
                <a:solidFill>
                  <a:schemeClr val="dk1"/>
                </a:solidFill>
              </a:rPr>
              <a:t>Понимание своего влияния. </a:t>
            </a:r>
            <a:r>
              <a:rPr lang="ru-RU" dirty="0">
                <a:solidFill>
                  <a:schemeClr val="dk1"/>
                </a:solidFill>
              </a:rPr>
              <a:t>Что в этом мире от меня зависит и что нет? Насколько зависит? Как зависит? За что я беру на себя ответственность?</a:t>
            </a:r>
            <a:endParaRPr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59"/>
          <p:cNvSpPr txBox="1">
            <a:spLocks noGrp="1"/>
          </p:cNvSpPr>
          <p:nvPr>
            <p:ph type="title"/>
          </p:nvPr>
        </p:nvSpPr>
        <p:spPr>
          <a:xfrm>
            <a:off x="572553" y="485491"/>
            <a:ext cx="10721487" cy="76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Можно прокачивать:</a:t>
            </a:r>
            <a:endParaRPr dirty="0"/>
          </a:p>
        </p:txBody>
      </p:sp>
      <p:sp>
        <p:nvSpPr>
          <p:cNvPr id="715" name="Google Shape;715;p59"/>
          <p:cNvSpPr txBox="1"/>
          <p:nvPr/>
        </p:nvSpPr>
        <p:spPr>
          <a:xfrm>
            <a:off x="720761" y="1589829"/>
            <a:ext cx="10573279" cy="2580153"/>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1000"/>
              </a:spcBef>
              <a:spcAft>
                <a:spcPts val="0"/>
              </a:spcAft>
              <a:buClr>
                <a:srgbClr val="000000"/>
              </a:buClr>
              <a:buSzPts val="3240"/>
              <a:buFont typeface="Arial"/>
              <a:buChar char="•"/>
            </a:pPr>
            <a:r>
              <a:rPr lang="ru-RU" sz="2000" b="1" dirty="0">
                <a:sym typeface="Montserrat"/>
              </a:rPr>
              <a:t>Осознанность</a:t>
            </a:r>
            <a:r>
              <a:rPr lang="ru-RU" sz="2000" dirty="0">
                <a:sym typeface="Montserrat"/>
              </a:rPr>
              <a:t> — умение управлять вниманием и использовать внимательность</a:t>
            </a:r>
            <a:endParaRPr sz="2000" dirty="0">
              <a:sym typeface="Montserrat"/>
            </a:endParaRPr>
          </a:p>
          <a:p>
            <a:pPr marL="285750" marR="0" lvl="0" indent="-285750" algn="l" rtl="0">
              <a:lnSpc>
                <a:spcPct val="100000"/>
              </a:lnSpc>
              <a:spcBef>
                <a:spcPts val="1000"/>
              </a:spcBef>
              <a:spcAft>
                <a:spcPts val="0"/>
              </a:spcAft>
              <a:buClr>
                <a:srgbClr val="000000"/>
              </a:buClr>
              <a:buSzPts val="3240"/>
              <a:buFont typeface="Arial"/>
              <a:buChar char="•"/>
            </a:pPr>
            <a:r>
              <a:rPr lang="ru-RU" sz="2000" b="1" dirty="0">
                <a:sym typeface="Montserrat"/>
              </a:rPr>
              <a:t>Эмоциональное самосознание</a:t>
            </a:r>
            <a:r>
              <a:rPr lang="ru-RU" sz="2000" dirty="0">
                <a:sym typeface="Montserrat"/>
              </a:rPr>
              <a:t> — умение понимать свои эмоции и их реальную причину</a:t>
            </a:r>
            <a:endParaRPr sz="2000" dirty="0">
              <a:sym typeface="Montserrat"/>
            </a:endParaRPr>
          </a:p>
          <a:p>
            <a:pPr marL="285750" marR="0" lvl="0" indent="-285750" algn="l" rtl="0">
              <a:lnSpc>
                <a:spcPct val="100000"/>
              </a:lnSpc>
              <a:spcBef>
                <a:spcPts val="1000"/>
              </a:spcBef>
              <a:spcAft>
                <a:spcPts val="0"/>
              </a:spcAft>
              <a:buClr>
                <a:srgbClr val="000000"/>
              </a:buClr>
              <a:buSzPts val="3240"/>
              <a:buFont typeface="Arial"/>
              <a:buChar char="•"/>
            </a:pPr>
            <a:r>
              <a:rPr lang="ru-RU" sz="2000" b="1" dirty="0">
                <a:sym typeface="Montserrat"/>
              </a:rPr>
              <a:t>Саморегуляцию</a:t>
            </a:r>
            <a:r>
              <a:rPr lang="ru-RU" sz="2000" dirty="0">
                <a:sym typeface="Montserrat"/>
              </a:rPr>
              <a:t> — умение отпускать одни эмоции и «включать» другие</a:t>
            </a:r>
            <a:endParaRPr sz="2000" dirty="0">
              <a:sym typeface="Montserrat"/>
            </a:endParaRPr>
          </a:p>
          <a:p>
            <a:pPr marL="285750" marR="0" lvl="0" indent="-285750" algn="l" rtl="0">
              <a:lnSpc>
                <a:spcPct val="100000"/>
              </a:lnSpc>
              <a:spcBef>
                <a:spcPts val="1000"/>
              </a:spcBef>
              <a:spcAft>
                <a:spcPts val="0"/>
              </a:spcAft>
              <a:buClr>
                <a:srgbClr val="000000"/>
              </a:buClr>
              <a:buSzPts val="3240"/>
              <a:buFont typeface="Arial"/>
              <a:buChar char="•"/>
            </a:pPr>
            <a:r>
              <a:rPr lang="ru-RU" sz="2000" b="1" dirty="0">
                <a:sym typeface="Montserrat"/>
              </a:rPr>
              <a:t>Эмпатию</a:t>
            </a:r>
            <a:r>
              <a:rPr lang="ru-RU" sz="2000" dirty="0">
                <a:sym typeface="Montserrat"/>
              </a:rPr>
              <a:t> — умение понимать и правильно интерпретировать эмоции других людей</a:t>
            </a:r>
            <a:endParaRPr sz="2000" dirty="0">
              <a:sym typeface="Montserrat"/>
            </a:endParaRPr>
          </a:p>
          <a:p>
            <a:pPr marL="285750" marR="0" lvl="0" indent="-285750" algn="l" rtl="0">
              <a:lnSpc>
                <a:spcPct val="100000"/>
              </a:lnSpc>
              <a:spcBef>
                <a:spcPts val="1000"/>
              </a:spcBef>
              <a:spcAft>
                <a:spcPts val="0"/>
              </a:spcAft>
              <a:buClr>
                <a:srgbClr val="000000"/>
              </a:buClr>
              <a:buSzPts val="3240"/>
              <a:buFont typeface="Arial"/>
              <a:buChar char="•"/>
            </a:pPr>
            <a:r>
              <a:rPr lang="ru-RU" sz="2000" b="1" dirty="0">
                <a:sym typeface="Montserrat"/>
              </a:rPr>
              <a:t>Влияние</a:t>
            </a:r>
            <a:r>
              <a:rPr lang="ru-RU" sz="2000" dirty="0">
                <a:sym typeface="Montserrat"/>
              </a:rPr>
              <a:t> — умение изменить состояние другого человека (успокоить, воодушевить, вызвать сомнения, вызвать уверенность)</a:t>
            </a:r>
            <a:endParaRPr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22"/>
          <p:cNvSpPr txBox="1">
            <a:spLocks noGrp="1"/>
          </p:cNvSpPr>
          <p:nvPr>
            <p:ph type="title"/>
          </p:nvPr>
        </p:nvSpPr>
        <p:spPr>
          <a:xfrm>
            <a:off x="572553" y="485491"/>
            <a:ext cx="10721487" cy="76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Люди — разные :)</a:t>
            </a:r>
            <a:endParaRPr dirty="0"/>
          </a:p>
        </p:txBody>
      </p:sp>
      <p:sp>
        <p:nvSpPr>
          <p:cNvPr id="340" name="Google Shape;340;p22"/>
          <p:cNvSpPr txBox="1">
            <a:spLocks noGrp="1"/>
          </p:cNvSpPr>
          <p:nvPr>
            <p:ph type="body" idx="1"/>
          </p:nvPr>
        </p:nvSpPr>
        <p:spPr>
          <a:xfrm>
            <a:off x="6950640" y="2699009"/>
            <a:ext cx="3857155" cy="720395"/>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1800"/>
              <a:buNone/>
            </a:pPr>
            <a:r>
              <a:rPr lang="ru-RU" sz="1800" b="1" dirty="0">
                <a:solidFill>
                  <a:schemeClr val="dk1"/>
                </a:solidFill>
                <a:latin typeface="Montserrat"/>
                <a:ea typeface="Montserrat"/>
                <a:cs typeface="Montserrat"/>
                <a:sym typeface="Montserrat"/>
              </a:rPr>
              <a:t>Разным проектам на разных фазах нужны разные люди</a:t>
            </a:r>
            <a:endParaRPr dirty="0"/>
          </a:p>
        </p:txBody>
      </p:sp>
      <p:pic>
        <p:nvPicPr>
          <p:cNvPr id="341" name="Google Shape;341;p22"/>
          <p:cNvPicPr preferRelativeResize="0"/>
          <p:nvPr/>
        </p:nvPicPr>
        <p:blipFill rotWithShape="1">
          <a:blip r:embed="rId3">
            <a:alphaModFix/>
          </a:blip>
          <a:srcRect t="2857" b="11258"/>
          <a:stretch/>
        </p:blipFill>
        <p:spPr>
          <a:xfrm>
            <a:off x="1161697" y="1485040"/>
            <a:ext cx="5099307" cy="4379495"/>
          </a:xfrm>
          <a:prstGeom prst="rect">
            <a:avLst/>
          </a:prstGeom>
          <a:noFill/>
          <a:ln>
            <a:noFill/>
          </a:ln>
        </p:spPr>
      </p:pic>
      <p:sp>
        <p:nvSpPr>
          <p:cNvPr id="342" name="Google Shape;342;p22"/>
          <p:cNvSpPr txBox="1"/>
          <p:nvPr/>
        </p:nvSpPr>
        <p:spPr>
          <a:xfrm>
            <a:off x="2646528" y="2137187"/>
            <a:ext cx="2254623" cy="92202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595959"/>
              </a:buClr>
              <a:buSzPts val="1800"/>
              <a:buFont typeface="Arial"/>
              <a:buNone/>
            </a:pPr>
            <a:r>
              <a:rPr lang="ru-RU" sz="1600" b="0" i="0" u="none" strike="noStrike" cap="none">
                <a:solidFill>
                  <a:srgbClr val="000000"/>
                </a:solidFill>
                <a:latin typeface="Montserrat"/>
                <a:ea typeface="Montserrat"/>
                <a:cs typeface="Montserrat"/>
                <a:sym typeface="Montserrat"/>
              </a:rPr>
              <a:t>Поведение</a:t>
            </a:r>
            <a:endParaRPr/>
          </a:p>
          <a:p>
            <a:pPr marL="0" marR="0" lvl="0" indent="0" algn="ctr" rtl="0">
              <a:lnSpc>
                <a:spcPct val="115000"/>
              </a:lnSpc>
              <a:spcBef>
                <a:spcPts val="0"/>
              </a:spcBef>
              <a:spcAft>
                <a:spcPts val="0"/>
              </a:spcAft>
              <a:buClr>
                <a:srgbClr val="595959"/>
              </a:buClr>
              <a:buSzPts val="1800"/>
              <a:buFont typeface="Arial"/>
              <a:buNone/>
            </a:pPr>
            <a:r>
              <a:rPr lang="ru-RU" sz="1600" b="0" i="0" u="none" strike="noStrike" cap="none">
                <a:solidFill>
                  <a:srgbClr val="000000"/>
                </a:solidFill>
                <a:latin typeface="Montserrat"/>
                <a:ea typeface="Montserrat"/>
                <a:cs typeface="Montserrat"/>
                <a:sym typeface="Montserrat"/>
              </a:rPr>
              <a:t>Эффективность</a:t>
            </a:r>
            <a:endParaRPr/>
          </a:p>
        </p:txBody>
      </p:sp>
      <p:sp>
        <p:nvSpPr>
          <p:cNvPr id="343" name="Google Shape;343;p22"/>
          <p:cNvSpPr txBox="1"/>
          <p:nvPr/>
        </p:nvSpPr>
        <p:spPr>
          <a:xfrm>
            <a:off x="2584038" y="3212290"/>
            <a:ext cx="2254623" cy="1545339"/>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595959"/>
              </a:buClr>
              <a:buSzPts val="1800"/>
              <a:buFont typeface="Arial"/>
              <a:buNone/>
            </a:pPr>
            <a:r>
              <a:rPr lang="ru-RU" sz="1600" b="0" i="0" u="none" strike="noStrike" cap="none">
                <a:solidFill>
                  <a:srgbClr val="FFFFFF"/>
                </a:solidFill>
                <a:latin typeface="Montserrat"/>
                <a:ea typeface="Montserrat"/>
                <a:cs typeface="Montserrat"/>
                <a:sym typeface="Montserrat"/>
              </a:rPr>
              <a:t>Силы и слабости</a:t>
            </a:r>
            <a:endParaRPr/>
          </a:p>
          <a:p>
            <a:pPr marL="0" marR="0" lvl="0" indent="0" algn="ctr" rtl="0">
              <a:lnSpc>
                <a:spcPct val="115000"/>
              </a:lnSpc>
              <a:spcBef>
                <a:spcPts val="0"/>
              </a:spcBef>
              <a:spcAft>
                <a:spcPts val="0"/>
              </a:spcAft>
              <a:buClr>
                <a:srgbClr val="595959"/>
              </a:buClr>
              <a:buSzPts val="1800"/>
              <a:buFont typeface="Arial"/>
              <a:buNone/>
            </a:pPr>
            <a:r>
              <a:rPr lang="ru-RU" sz="1600" b="0" i="0" u="none" strike="noStrike" cap="none">
                <a:solidFill>
                  <a:srgbClr val="FFFFFF"/>
                </a:solidFill>
                <a:latin typeface="Montserrat"/>
                <a:ea typeface="Montserrat"/>
                <a:cs typeface="Montserrat"/>
                <a:sym typeface="Montserrat"/>
              </a:rPr>
              <a:t>Убеждения</a:t>
            </a:r>
            <a:endParaRPr/>
          </a:p>
          <a:p>
            <a:pPr marL="0" marR="0" lvl="0" indent="0" algn="ctr" rtl="0">
              <a:lnSpc>
                <a:spcPct val="115000"/>
              </a:lnSpc>
              <a:spcBef>
                <a:spcPts val="0"/>
              </a:spcBef>
              <a:spcAft>
                <a:spcPts val="0"/>
              </a:spcAft>
              <a:buClr>
                <a:srgbClr val="595959"/>
              </a:buClr>
              <a:buSzPts val="1800"/>
              <a:buFont typeface="Arial"/>
              <a:buNone/>
            </a:pPr>
            <a:r>
              <a:rPr lang="ru-RU" sz="1600" b="0" i="0" u="none" strike="noStrike" cap="none">
                <a:solidFill>
                  <a:srgbClr val="FFFFFF"/>
                </a:solidFill>
                <a:latin typeface="Montserrat"/>
                <a:ea typeface="Montserrat"/>
                <a:cs typeface="Montserrat"/>
                <a:sym typeface="Montserrat"/>
              </a:rPr>
              <a:t>Ценности</a:t>
            </a:r>
            <a:endParaRPr/>
          </a:p>
          <a:p>
            <a:pPr marL="0" marR="0" lvl="0" indent="0" algn="ctr" rtl="0">
              <a:lnSpc>
                <a:spcPct val="115000"/>
              </a:lnSpc>
              <a:spcBef>
                <a:spcPts val="0"/>
              </a:spcBef>
              <a:spcAft>
                <a:spcPts val="0"/>
              </a:spcAft>
              <a:buClr>
                <a:srgbClr val="595959"/>
              </a:buClr>
              <a:buSzPts val="1800"/>
              <a:buFont typeface="Arial"/>
              <a:buNone/>
            </a:pPr>
            <a:r>
              <a:rPr lang="ru-RU" sz="1600" b="0" i="0" u="none" strike="noStrike" cap="none">
                <a:solidFill>
                  <a:srgbClr val="FFFFFF"/>
                </a:solidFill>
                <a:latin typeface="Montserrat"/>
                <a:ea typeface="Montserrat"/>
                <a:cs typeface="Montserrat"/>
                <a:sym typeface="Montserrat"/>
              </a:rPr>
              <a:t>Потребности</a:t>
            </a:r>
            <a:endParaRPr/>
          </a:p>
          <a:p>
            <a:pPr marL="0" marR="0" lvl="0" indent="0" algn="ctr" rtl="0">
              <a:lnSpc>
                <a:spcPct val="115000"/>
              </a:lnSpc>
              <a:spcBef>
                <a:spcPts val="0"/>
              </a:spcBef>
              <a:spcAft>
                <a:spcPts val="0"/>
              </a:spcAft>
              <a:buClr>
                <a:srgbClr val="595959"/>
              </a:buClr>
              <a:buSzPts val="1800"/>
              <a:buFont typeface="Arial"/>
              <a:buNone/>
            </a:pPr>
            <a:r>
              <a:rPr lang="ru-RU" sz="1600" b="0" i="0" u="none" strike="noStrike" cap="none">
                <a:solidFill>
                  <a:srgbClr val="FFFFFF"/>
                </a:solidFill>
                <a:latin typeface="Montserrat"/>
                <a:ea typeface="Montserrat"/>
                <a:cs typeface="Montserrat"/>
                <a:sym typeface="Montserrat"/>
              </a:rPr>
              <a:t>Способности</a:t>
            </a:r>
            <a:endParaRPr/>
          </a:p>
        </p:txBody>
      </p:sp>
    </p:spTree>
    <p:extLst>
      <p:ext uri="{BB962C8B-B14F-4D97-AF65-F5344CB8AC3E}">
        <p14:creationId xmlns:p14="http://schemas.microsoft.com/office/powerpoint/2010/main" val="1595326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11"/>
          <p:cNvSpPr txBox="1">
            <a:spLocks noGrp="1"/>
          </p:cNvSpPr>
          <p:nvPr>
            <p:ph type="title"/>
          </p:nvPr>
        </p:nvSpPr>
        <p:spPr>
          <a:xfrm>
            <a:off x="838200" y="365126"/>
            <a:ext cx="10515600" cy="910974"/>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Наша цель на встречах 1:1</a:t>
            </a:r>
            <a:endParaRPr dirty="0"/>
          </a:p>
        </p:txBody>
      </p:sp>
      <p:sp>
        <p:nvSpPr>
          <p:cNvPr id="2" name="Объект 1">
            <a:extLst>
              <a:ext uri="{FF2B5EF4-FFF2-40B4-BE49-F238E27FC236}">
                <a16:creationId xmlns:a16="http://schemas.microsoft.com/office/drawing/2014/main" id="{375B8FED-D986-F9B9-EF82-9613960D8B51}"/>
              </a:ext>
            </a:extLst>
          </p:cNvPr>
          <p:cNvSpPr>
            <a:spLocks noGrp="1"/>
          </p:cNvSpPr>
          <p:nvPr>
            <p:ph idx="1"/>
          </p:nvPr>
        </p:nvSpPr>
        <p:spPr>
          <a:xfrm>
            <a:off x="838200" y="1423555"/>
            <a:ext cx="6799118" cy="4753408"/>
          </a:xfrm>
        </p:spPr>
        <p:txBody>
          <a:bodyPr>
            <a:normAutofit/>
          </a:bodyPr>
          <a:lstStyle/>
          <a:p>
            <a:pPr marL="285750" marR="0" lvl="0" indent="-285750" algn="l" rtl="0">
              <a:lnSpc>
                <a:spcPct val="100000"/>
              </a:lnSpc>
              <a:spcBef>
                <a:spcPts val="1000"/>
              </a:spcBef>
              <a:spcAft>
                <a:spcPts val="0"/>
              </a:spcAft>
              <a:buClr>
                <a:srgbClr val="000000"/>
              </a:buClr>
              <a:buSzPts val="3240"/>
              <a:buFont typeface="Arial"/>
              <a:buChar char="•"/>
            </a:pPr>
            <a:r>
              <a:rPr lang="ru-RU" sz="2400" dirty="0">
                <a:sym typeface="Montserrat"/>
              </a:rPr>
              <a:t>Прояснить состояние человека</a:t>
            </a:r>
          </a:p>
          <a:p>
            <a:pPr marL="742950" lvl="1" indent="-285750">
              <a:spcBef>
                <a:spcPts val="1000"/>
              </a:spcBef>
              <a:buClr>
                <a:srgbClr val="000000"/>
              </a:buClr>
              <a:buSzPts val="3240"/>
              <a:buFont typeface="Arial"/>
              <a:buChar char="•"/>
            </a:pPr>
            <a:r>
              <a:rPr lang="ru-RU" sz="2400" dirty="0"/>
              <a:t>Оценка уровней вовлеченности и мотивации</a:t>
            </a:r>
          </a:p>
          <a:p>
            <a:pPr marL="742950" lvl="1" indent="-285750">
              <a:spcBef>
                <a:spcPts val="1000"/>
              </a:spcBef>
              <a:buClr>
                <a:srgbClr val="000000"/>
              </a:buClr>
              <a:buSzPts val="3240"/>
              <a:buFont typeface="Arial"/>
              <a:buChar char="•"/>
            </a:pPr>
            <a:r>
              <a:rPr lang="ru-RU" sz="2400" dirty="0"/>
              <a:t>Оценка ресурсного состояния</a:t>
            </a:r>
          </a:p>
          <a:p>
            <a:pPr marL="742950" lvl="1" indent="-285750">
              <a:spcBef>
                <a:spcPts val="1000"/>
              </a:spcBef>
              <a:buClr>
                <a:srgbClr val="000000"/>
              </a:buClr>
              <a:buSzPts val="3240"/>
              <a:buFont typeface="Arial"/>
              <a:buChar char="•"/>
            </a:pPr>
            <a:r>
              <a:rPr lang="ru-RU" sz="2400" dirty="0">
                <a:sym typeface="Montserrat"/>
              </a:rPr>
              <a:t>Выяснить мотивы и потребности, чтобы потом «продать» задачу, изменения и т.п.</a:t>
            </a:r>
          </a:p>
          <a:p>
            <a:pPr marL="742950" lvl="1" indent="-285750">
              <a:spcBef>
                <a:spcPts val="1000"/>
              </a:spcBef>
              <a:buClr>
                <a:srgbClr val="000000"/>
              </a:buClr>
              <a:buSzPts val="3240"/>
              <a:buFont typeface="Arial"/>
              <a:buChar char="•"/>
            </a:pPr>
            <a:r>
              <a:rPr lang="ru-RU" sz="2400" dirty="0"/>
              <a:t>Проявление внимания к потребностям сотрудника</a:t>
            </a:r>
            <a:endParaRPr lang="ru-RU" sz="2400" dirty="0">
              <a:sym typeface="Montserrat"/>
            </a:endParaRPr>
          </a:p>
          <a:p>
            <a:pPr marL="285750" marR="0" lvl="0" indent="-285750" algn="l" rtl="0">
              <a:lnSpc>
                <a:spcPct val="100000"/>
              </a:lnSpc>
              <a:spcBef>
                <a:spcPts val="1000"/>
              </a:spcBef>
              <a:spcAft>
                <a:spcPts val="0"/>
              </a:spcAft>
              <a:buClr>
                <a:srgbClr val="000000"/>
              </a:buClr>
              <a:buSzPts val="3240"/>
              <a:buFont typeface="Arial"/>
              <a:buChar char="•"/>
            </a:pPr>
            <a:r>
              <a:rPr lang="ru-RU" sz="2400" dirty="0">
                <a:sym typeface="Montserrat"/>
              </a:rPr>
              <a:t>Понять, надо ли что-то с этим делать</a:t>
            </a:r>
          </a:p>
          <a:p>
            <a:pPr marL="285750" marR="0" lvl="0" indent="-285750" algn="l" rtl="0">
              <a:lnSpc>
                <a:spcPct val="100000"/>
              </a:lnSpc>
              <a:spcBef>
                <a:spcPts val="1000"/>
              </a:spcBef>
              <a:spcAft>
                <a:spcPts val="0"/>
              </a:spcAft>
              <a:buClr>
                <a:srgbClr val="000000"/>
              </a:buClr>
              <a:buSzPts val="3240"/>
              <a:buFont typeface="Arial"/>
              <a:buChar char="•"/>
            </a:pPr>
            <a:r>
              <a:rPr lang="ru-RU" sz="2400" dirty="0">
                <a:sym typeface="Montserrat"/>
              </a:rPr>
              <a:t>Обсудить рабочие цели, не прикидываясь психологом</a:t>
            </a:r>
          </a:p>
        </p:txBody>
      </p:sp>
      <p:pic>
        <p:nvPicPr>
          <p:cNvPr id="245" name="Google Shape;245;p11"/>
          <p:cNvPicPr preferRelativeResize="0"/>
          <p:nvPr/>
        </p:nvPicPr>
        <p:blipFill rotWithShape="1">
          <a:blip r:embed="rId3">
            <a:alphaModFix/>
          </a:blip>
          <a:srcRect l="15240" r="19851"/>
          <a:stretch/>
        </p:blipFill>
        <p:spPr>
          <a:xfrm>
            <a:off x="7752329" y="1753688"/>
            <a:ext cx="4420747" cy="382821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graphicFrame>
        <p:nvGraphicFramePr>
          <p:cNvPr id="250" name="Google Shape;250;p12"/>
          <p:cNvGraphicFramePr/>
          <p:nvPr>
            <p:extLst>
              <p:ext uri="{D42A27DB-BD31-4B8C-83A1-F6EECF244321}">
                <p14:modId xmlns:p14="http://schemas.microsoft.com/office/powerpoint/2010/main" val="1102835272"/>
              </p:ext>
            </p:extLst>
          </p:nvPr>
        </p:nvGraphicFramePr>
        <p:xfrm>
          <a:off x="2860892" y="1312731"/>
          <a:ext cx="7801750" cy="4545350"/>
        </p:xfrm>
        <a:graphic>
          <a:graphicData uri="http://schemas.openxmlformats.org/drawingml/2006/table">
            <a:tbl>
              <a:tblPr firstRow="1" bandRow="1">
                <a:noFill/>
              </a:tblPr>
              <a:tblGrid>
                <a:gridCol w="3900875">
                  <a:extLst>
                    <a:ext uri="{9D8B030D-6E8A-4147-A177-3AD203B41FA5}">
                      <a16:colId xmlns:a16="http://schemas.microsoft.com/office/drawing/2014/main" val="20000"/>
                    </a:ext>
                  </a:extLst>
                </a:gridCol>
                <a:gridCol w="3900875">
                  <a:extLst>
                    <a:ext uri="{9D8B030D-6E8A-4147-A177-3AD203B41FA5}">
                      <a16:colId xmlns:a16="http://schemas.microsoft.com/office/drawing/2014/main" val="20001"/>
                    </a:ext>
                  </a:extLst>
                </a:gridCol>
              </a:tblGrid>
              <a:tr h="2272675">
                <a:tc>
                  <a:txBody>
                    <a:bodyPr/>
                    <a:lstStyle/>
                    <a:p>
                      <a:pPr marL="0" marR="0" lvl="0" indent="0" algn="l" rtl="0">
                        <a:lnSpc>
                          <a:spcPct val="100000"/>
                        </a:lnSpc>
                        <a:spcBef>
                          <a:spcPts val="0"/>
                        </a:spcBef>
                        <a:spcAft>
                          <a:spcPts val="0"/>
                        </a:spcAft>
                        <a:buNone/>
                      </a:pPr>
                      <a:endParaRPr sz="2400" u="none" strike="noStrike" cap="none"/>
                    </a:p>
                  </a:txBody>
                  <a:tcPr marL="121925" marR="121925" marT="60950" marB="60950"/>
                </a:tc>
                <a:tc>
                  <a:txBody>
                    <a:bodyPr/>
                    <a:lstStyle/>
                    <a:p>
                      <a:pPr marL="0" marR="0" lvl="0" indent="0" algn="l" rtl="0">
                        <a:lnSpc>
                          <a:spcPct val="100000"/>
                        </a:lnSpc>
                        <a:spcBef>
                          <a:spcPts val="0"/>
                        </a:spcBef>
                        <a:spcAft>
                          <a:spcPts val="0"/>
                        </a:spcAft>
                        <a:buNone/>
                      </a:pPr>
                      <a:endParaRPr sz="2400" u="none" strike="noStrike" cap="none"/>
                    </a:p>
                  </a:txBody>
                  <a:tcPr marL="121925" marR="121925" marT="60950" marB="60950"/>
                </a:tc>
                <a:extLst>
                  <a:ext uri="{0D108BD9-81ED-4DB2-BD59-A6C34878D82A}">
                    <a16:rowId xmlns:a16="http://schemas.microsoft.com/office/drawing/2014/main" val="10000"/>
                  </a:ext>
                </a:extLst>
              </a:tr>
              <a:tr h="2272675">
                <a:tc>
                  <a:txBody>
                    <a:bodyPr/>
                    <a:lstStyle/>
                    <a:p>
                      <a:pPr marL="0" marR="0" lvl="0" indent="0" algn="l" rtl="0">
                        <a:lnSpc>
                          <a:spcPct val="100000"/>
                        </a:lnSpc>
                        <a:spcBef>
                          <a:spcPts val="0"/>
                        </a:spcBef>
                        <a:spcAft>
                          <a:spcPts val="0"/>
                        </a:spcAft>
                        <a:buNone/>
                      </a:pPr>
                      <a:endParaRPr sz="2400" u="none" strike="noStrike" cap="none" dirty="0"/>
                    </a:p>
                  </a:txBody>
                  <a:tcPr marL="121925" marR="121925" marT="60950" marB="60950"/>
                </a:tc>
                <a:tc>
                  <a:txBody>
                    <a:bodyPr/>
                    <a:lstStyle/>
                    <a:p>
                      <a:pPr marL="0" marR="0" lvl="0" indent="0" algn="l" rtl="0">
                        <a:lnSpc>
                          <a:spcPct val="100000"/>
                        </a:lnSpc>
                        <a:spcBef>
                          <a:spcPts val="0"/>
                        </a:spcBef>
                        <a:spcAft>
                          <a:spcPts val="0"/>
                        </a:spcAft>
                        <a:buNone/>
                      </a:pPr>
                      <a:endParaRPr sz="2400" u="none" strike="noStrike" cap="none" dirty="0"/>
                    </a:p>
                  </a:txBody>
                  <a:tcPr marL="121925" marR="121925" marT="60950" marB="60950"/>
                </a:tc>
                <a:extLst>
                  <a:ext uri="{0D108BD9-81ED-4DB2-BD59-A6C34878D82A}">
                    <a16:rowId xmlns:a16="http://schemas.microsoft.com/office/drawing/2014/main" val="10001"/>
                  </a:ext>
                </a:extLst>
              </a:tr>
            </a:tbl>
          </a:graphicData>
        </a:graphic>
      </p:graphicFrame>
      <p:sp>
        <p:nvSpPr>
          <p:cNvPr id="251" name="Google Shape;251;p12"/>
          <p:cNvSpPr txBox="1"/>
          <p:nvPr/>
        </p:nvSpPr>
        <p:spPr>
          <a:xfrm>
            <a:off x="3353942" y="6288365"/>
            <a:ext cx="6815667"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ru-RU" sz="2800" b="1" i="0" u="none" strike="noStrike" cap="none">
                <a:solidFill>
                  <a:srgbClr val="000000"/>
                </a:solidFill>
                <a:latin typeface="Montserrat"/>
                <a:ea typeface="Montserrat"/>
                <a:cs typeface="Montserrat"/>
                <a:sym typeface="Montserrat"/>
              </a:rPr>
              <a:t>ИНТЕРЕС</a:t>
            </a:r>
            <a:endParaRPr sz="2800" b="0" i="0" u="none" strike="noStrike" cap="none">
              <a:solidFill>
                <a:srgbClr val="000000"/>
              </a:solidFill>
              <a:latin typeface="Montserrat"/>
              <a:ea typeface="Montserrat"/>
              <a:cs typeface="Montserrat"/>
              <a:sym typeface="Montserrat"/>
            </a:endParaRPr>
          </a:p>
        </p:txBody>
      </p:sp>
      <p:sp>
        <p:nvSpPr>
          <p:cNvPr id="252" name="Google Shape;252;p12"/>
          <p:cNvSpPr txBox="1"/>
          <p:nvPr/>
        </p:nvSpPr>
        <p:spPr>
          <a:xfrm rot="-5400000">
            <a:off x="-325567" y="3323805"/>
            <a:ext cx="3995572"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ru-RU" sz="2800" b="1" i="0" u="none" strike="noStrike" cap="none">
                <a:solidFill>
                  <a:srgbClr val="000000"/>
                </a:solidFill>
                <a:latin typeface="Montserrat"/>
                <a:ea typeface="Montserrat"/>
                <a:cs typeface="Montserrat"/>
                <a:sym typeface="Montserrat"/>
              </a:rPr>
              <a:t>КОМПЕТЕНТНОСТЬ</a:t>
            </a:r>
            <a:endParaRPr sz="2800" b="0" i="0" u="none" strike="noStrike" cap="none">
              <a:solidFill>
                <a:srgbClr val="000000"/>
              </a:solidFill>
              <a:latin typeface="Montserrat"/>
              <a:ea typeface="Montserrat"/>
              <a:cs typeface="Montserrat"/>
              <a:sym typeface="Montserrat"/>
            </a:endParaRPr>
          </a:p>
        </p:txBody>
      </p:sp>
      <p:sp>
        <p:nvSpPr>
          <p:cNvPr id="253" name="Google Shape;253;p12"/>
          <p:cNvSpPr txBox="1"/>
          <p:nvPr/>
        </p:nvSpPr>
        <p:spPr>
          <a:xfrm>
            <a:off x="3850963" y="5987098"/>
            <a:ext cx="190500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ru-RU" sz="2400" b="0" i="0" u="none" strike="noStrike" cap="none">
                <a:solidFill>
                  <a:srgbClr val="000000"/>
                </a:solidFill>
                <a:latin typeface="Montserrat"/>
                <a:ea typeface="Montserrat"/>
                <a:cs typeface="Montserrat"/>
                <a:sym typeface="Montserrat"/>
              </a:rPr>
              <a:t>низкий</a:t>
            </a:r>
            <a:endParaRPr sz="1800" b="0" i="0" u="none" strike="noStrike" cap="none">
              <a:solidFill>
                <a:srgbClr val="000000"/>
              </a:solidFill>
              <a:latin typeface="Montserrat"/>
              <a:ea typeface="Montserrat"/>
              <a:cs typeface="Montserrat"/>
              <a:sym typeface="Montserrat"/>
            </a:endParaRPr>
          </a:p>
        </p:txBody>
      </p:sp>
      <p:sp>
        <p:nvSpPr>
          <p:cNvPr id="254" name="Google Shape;254;p12"/>
          <p:cNvSpPr txBox="1"/>
          <p:nvPr/>
        </p:nvSpPr>
        <p:spPr>
          <a:xfrm>
            <a:off x="7908285" y="5984948"/>
            <a:ext cx="190500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ru-RU" sz="2400" b="0" i="0" u="none" strike="noStrike" cap="none">
                <a:solidFill>
                  <a:srgbClr val="000000"/>
                </a:solidFill>
                <a:latin typeface="Montserrat"/>
                <a:ea typeface="Montserrat"/>
                <a:cs typeface="Montserrat"/>
                <a:sym typeface="Montserrat"/>
              </a:rPr>
              <a:t>высокий</a:t>
            </a:r>
            <a:endParaRPr sz="1800" b="0" i="0" u="none" strike="noStrike" cap="none">
              <a:solidFill>
                <a:srgbClr val="000000"/>
              </a:solidFill>
              <a:latin typeface="Montserrat"/>
              <a:ea typeface="Montserrat"/>
              <a:cs typeface="Montserrat"/>
              <a:sym typeface="Montserrat"/>
            </a:endParaRPr>
          </a:p>
        </p:txBody>
      </p:sp>
      <p:sp>
        <p:nvSpPr>
          <p:cNvPr id="255" name="Google Shape;255;p12"/>
          <p:cNvSpPr txBox="1"/>
          <p:nvPr/>
        </p:nvSpPr>
        <p:spPr>
          <a:xfrm rot="-5400000">
            <a:off x="1532097" y="4525386"/>
            <a:ext cx="190500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ru-RU" sz="2400" b="0" i="0" u="none" strike="noStrike" cap="none">
                <a:solidFill>
                  <a:srgbClr val="000000"/>
                </a:solidFill>
                <a:latin typeface="Montserrat"/>
                <a:ea typeface="Montserrat"/>
                <a:cs typeface="Montserrat"/>
                <a:sym typeface="Montserrat"/>
              </a:rPr>
              <a:t>низкая</a:t>
            </a:r>
            <a:endParaRPr sz="1800" b="0" i="0" u="none" strike="noStrike" cap="none">
              <a:solidFill>
                <a:srgbClr val="000000"/>
              </a:solidFill>
              <a:latin typeface="Montserrat"/>
              <a:ea typeface="Montserrat"/>
              <a:cs typeface="Montserrat"/>
              <a:sym typeface="Montserrat"/>
            </a:endParaRPr>
          </a:p>
        </p:txBody>
      </p:sp>
      <p:sp>
        <p:nvSpPr>
          <p:cNvPr id="256" name="Google Shape;256;p12"/>
          <p:cNvSpPr txBox="1"/>
          <p:nvPr/>
        </p:nvSpPr>
        <p:spPr>
          <a:xfrm rot="-5400000">
            <a:off x="1532097" y="2251774"/>
            <a:ext cx="190500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ru-RU" sz="2400" b="0" i="0" u="none" strike="noStrike" cap="none">
                <a:solidFill>
                  <a:srgbClr val="000000"/>
                </a:solidFill>
                <a:latin typeface="Montserrat"/>
                <a:ea typeface="Montserrat"/>
                <a:cs typeface="Montserrat"/>
                <a:sym typeface="Montserrat"/>
              </a:rPr>
              <a:t>высокая</a:t>
            </a:r>
            <a:endParaRPr sz="1800" b="0" i="0" u="none" strike="noStrike" cap="none">
              <a:solidFill>
                <a:srgbClr val="000000"/>
              </a:solidFill>
              <a:latin typeface="Montserrat"/>
              <a:ea typeface="Montserrat"/>
              <a:cs typeface="Montserrat"/>
              <a:sym typeface="Montserrat"/>
            </a:endParaRPr>
          </a:p>
        </p:txBody>
      </p:sp>
      <p:sp>
        <p:nvSpPr>
          <p:cNvPr id="257" name="Google Shape;257;p12"/>
          <p:cNvSpPr/>
          <p:nvPr/>
        </p:nvSpPr>
        <p:spPr>
          <a:xfrm>
            <a:off x="8551885" y="3290140"/>
            <a:ext cx="384043" cy="590549"/>
          </a:xfrm>
          <a:prstGeom prst="upArrow">
            <a:avLst>
              <a:gd name="adj1" fmla="val 50000"/>
              <a:gd name="adj2" fmla="val 50000"/>
            </a:avLst>
          </a:prstGeom>
          <a:gradFill>
            <a:gsLst>
              <a:gs pos="0">
                <a:srgbClr val="010711"/>
              </a:gs>
              <a:gs pos="100000">
                <a:srgbClr val="006897"/>
              </a:gs>
            </a:gsLst>
            <a:lin ang="2700000" scaled="0"/>
          </a:gra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400"/>
              <a:buFont typeface="Arial"/>
              <a:buNone/>
            </a:pPr>
            <a:endParaRPr sz="2400" b="0" i="0" u="none" strike="noStrike" cap="none">
              <a:solidFill>
                <a:srgbClr val="000000"/>
              </a:solidFill>
              <a:latin typeface="Montserrat"/>
              <a:ea typeface="Montserrat"/>
              <a:cs typeface="Montserrat"/>
              <a:sym typeface="Montserrat"/>
            </a:endParaRPr>
          </a:p>
        </p:txBody>
      </p:sp>
      <p:sp>
        <p:nvSpPr>
          <p:cNvPr id="258" name="Google Shape;258;p12"/>
          <p:cNvSpPr/>
          <p:nvPr/>
        </p:nvSpPr>
        <p:spPr>
          <a:xfrm rot="10800000">
            <a:off x="4560689" y="3290140"/>
            <a:ext cx="384043" cy="590549"/>
          </a:xfrm>
          <a:prstGeom prst="upArrow">
            <a:avLst>
              <a:gd name="adj1" fmla="val 50000"/>
              <a:gd name="adj2" fmla="val 50000"/>
            </a:avLst>
          </a:prstGeom>
          <a:gradFill>
            <a:gsLst>
              <a:gs pos="0">
                <a:srgbClr val="010711"/>
              </a:gs>
              <a:gs pos="100000">
                <a:srgbClr val="006897"/>
              </a:gs>
            </a:gsLst>
            <a:lin ang="2700000" scaled="0"/>
          </a:gra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400"/>
              <a:buFont typeface="Arial"/>
              <a:buNone/>
            </a:pPr>
            <a:endParaRPr sz="2400" b="0" i="0" u="none" strike="noStrike" cap="none">
              <a:solidFill>
                <a:srgbClr val="000000"/>
              </a:solidFill>
              <a:latin typeface="Montserrat"/>
              <a:ea typeface="Montserrat"/>
              <a:cs typeface="Montserrat"/>
              <a:sym typeface="Montserrat"/>
            </a:endParaRPr>
          </a:p>
        </p:txBody>
      </p:sp>
      <p:sp>
        <p:nvSpPr>
          <p:cNvPr id="259" name="Google Shape;259;p12"/>
          <p:cNvSpPr/>
          <p:nvPr/>
        </p:nvSpPr>
        <p:spPr>
          <a:xfrm rot="-5400000">
            <a:off x="6550374" y="2097067"/>
            <a:ext cx="384043" cy="590549"/>
          </a:xfrm>
          <a:prstGeom prst="upArrow">
            <a:avLst>
              <a:gd name="adj1" fmla="val 50000"/>
              <a:gd name="adj2" fmla="val 50000"/>
            </a:avLst>
          </a:prstGeom>
          <a:gradFill>
            <a:gsLst>
              <a:gs pos="0">
                <a:srgbClr val="010711"/>
              </a:gs>
              <a:gs pos="100000">
                <a:srgbClr val="006897"/>
              </a:gs>
            </a:gsLst>
            <a:lin ang="2700000" scaled="0"/>
          </a:gra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400"/>
              <a:buFont typeface="Arial"/>
              <a:buNone/>
            </a:pPr>
            <a:endParaRPr sz="2400" b="0" i="0" u="none" strike="noStrike" cap="none">
              <a:solidFill>
                <a:srgbClr val="000000"/>
              </a:solidFill>
              <a:latin typeface="Montserrat"/>
              <a:ea typeface="Montserrat"/>
              <a:cs typeface="Montserrat"/>
              <a:sym typeface="Montserrat"/>
            </a:endParaRPr>
          </a:p>
        </p:txBody>
      </p:sp>
      <p:pic>
        <p:nvPicPr>
          <p:cNvPr id="260" name="Google Shape;260;p12"/>
          <p:cNvPicPr preferRelativeResize="0"/>
          <p:nvPr/>
        </p:nvPicPr>
        <p:blipFill rotWithShape="1">
          <a:blip r:embed="rId3">
            <a:alphaModFix/>
          </a:blip>
          <a:srcRect/>
          <a:stretch/>
        </p:blipFill>
        <p:spPr>
          <a:xfrm>
            <a:off x="8167798" y="4180110"/>
            <a:ext cx="1152216" cy="1152216"/>
          </a:xfrm>
          <a:prstGeom prst="rect">
            <a:avLst/>
          </a:prstGeom>
          <a:noFill/>
          <a:ln>
            <a:noFill/>
          </a:ln>
        </p:spPr>
      </p:pic>
      <p:pic>
        <p:nvPicPr>
          <p:cNvPr id="261" name="Google Shape;261;p12"/>
          <p:cNvPicPr preferRelativeResize="0"/>
          <p:nvPr/>
        </p:nvPicPr>
        <p:blipFill rotWithShape="1">
          <a:blip r:embed="rId4">
            <a:alphaModFix/>
          </a:blip>
          <a:srcRect/>
          <a:stretch/>
        </p:blipFill>
        <p:spPr>
          <a:xfrm>
            <a:off x="8167799" y="1825325"/>
            <a:ext cx="1152215" cy="1152215"/>
          </a:xfrm>
          <a:prstGeom prst="rect">
            <a:avLst/>
          </a:prstGeom>
          <a:noFill/>
          <a:ln>
            <a:noFill/>
          </a:ln>
        </p:spPr>
      </p:pic>
      <p:pic>
        <p:nvPicPr>
          <p:cNvPr id="262" name="Google Shape;262;p12"/>
          <p:cNvPicPr preferRelativeResize="0"/>
          <p:nvPr/>
        </p:nvPicPr>
        <p:blipFill rotWithShape="1">
          <a:blip r:embed="rId5">
            <a:alphaModFix/>
          </a:blip>
          <a:srcRect/>
          <a:stretch/>
        </p:blipFill>
        <p:spPr>
          <a:xfrm>
            <a:off x="4176602" y="1816232"/>
            <a:ext cx="1152216" cy="1152216"/>
          </a:xfrm>
          <a:prstGeom prst="rect">
            <a:avLst/>
          </a:prstGeom>
          <a:noFill/>
          <a:ln>
            <a:noFill/>
          </a:ln>
        </p:spPr>
      </p:pic>
      <p:pic>
        <p:nvPicPr>
          <p:cNvPr id="263" name="Google Shape;263;p12"/>
          <p:cNvPicPr preferRelativeResize="0"/>
          <p:nvPr/>
        </p:nvPicPr>
        <p:blipFill rotWithShape="1">
          <a:blip r:embed="rId6">
            <a:alphaModFix/>
          </a:blip>
          <a:srcRect/>
          <a:stretch/>
        </p:blipFill>
        <p:spPr>
          <a:xfrm>
            <a:off x="4176602" y="4185709"/>
            <a:ext cx="1152216" cy="1152216"/>
          </a:xfrm>
          <a:prstGeom prst="rect">
            <a:avLst/>
          </a:prstGeom>
          <a:noFill/>
          <a:ln>
            <a:noFill/>
          </a:ln>
        </p:spPr>
      </p:pic>
      <p:sp>
        <p:nvSpPr>
          <p:cNvPr id="2" name="Заголовок 1">
            <a:extLst>
              <a:ext uri="{FF2B5EF4-FFF2-40B4-BE49-F238E27FC236}">
                <a16:creationId xmlns:a16="http://schemas.microsoft.com/office/drawing/2014/main" id="{EE13DBE8-3A1A-7FD9-1F1A-4EA4DACCABCB}"/>
              </a:ext>
            </a:extLst>
          </p:cNvPr>
          <p:cNvSpPr>
            <a:spLocks noGrp="1"/>
          </p:cNvSpPr>
          <p:nvPr>
            <p:ph type="title"/>
          </p:nvPr>
        </p:nvSpPr>
        <p:spPr>
          <a:xfrm>
            <a:off x="838200" y="365125"/>
            <a:ext cx="10515600" cy="803887"/>
          </a:xfrm>
        </p:spPr>
        <p:txBody>
          <a:bodyPr/>
          <a:lstStyle/>
          <a:p>
            <a:r>
              <a:rPr lang="ru-RU" dirty="0"/>
              <a:t>Матрица интерес-компетентность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60"/>
                                        </p:tgtEl>
                                        <p:attrNameLst>
                                          <p:attrName>style.visibility</p:attrName>
                                        </p:attrNameLst>
                                      </p:cBhvr>
                                      <p:to>
                                        <p:strVal val="visible"/>
                                      </p:to>
                                    </p:set>
                                    <p:anim calcmode="lin" valueType="num">
                                      <p:cBhvr additive="base">
                                        <p:cTn id="7" dur="500"/>
                                        <p:tgtEl>
                                          <p:spTgt spid="260"/>
                                        </p:tgtEl>
                                        <p:attrNameLst>
                                          <p:attrName>ppt_w</p:attrName>
                                        </p:attrNameLst>
                                      </p:cBhvr>
                                      <p:tavLst>
                                        <p:tav tm="0">
                                          <p:val>
                                            <p:strVal val="0"/>
                                          </p:val>
                                        </p:tav>
                                        <p:tav tm="100000">
                                          <p:val>
                                            <p:strVal val="#ppt_w"/>
                                          </p:val>
                                        </p:tav>
                                      </p:tavLst>
                                    </p:anim>
                                    <p:anim calcmode="lin" valueType="num">
                                      <p:cBhvr additive="base">
                                        <p:cTn id="8" dur="500"/>
                                        <p:tgtEl>
                                          <p:spTgt spid="260"/>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257"/>
                                        </p:tgtEl>
                                        <p:attrNameLst>
                                          <p:attrName>style.visibility</p:attrName>
                                        </p:attrNameLst>
                                      </p:cBhvr>
                                      <p:to>
                                        <p:strVal val="visible"/>
                                      </p:to>
                                    </p:set>
                                    <p:anim calcmode="lin" valueType="num">
                                      <p:cBhvr additive="base">
                                        <p:cTn id="13" dur="500"/>
                                        <p:tgtEl>
                                          <p:spTgt spid="257"/>
                                        </p:tgtEl>
                                        <p:attrNameLst>
                                          <p:attrName>ppt_w</p:attrName>
                                        </p:attrNameLst>
                                      </p:cBhvr>
                                      <p:tavLst>
                                        <p:tav tm="0">
                                          <p:val>
                                            <p:strVal val="0"/>
                                          </p:val>
                                        </p:tav>
                                        <p:tav tm="100000">
                                          <p:val>
                                            <p:strVal val="#ppt_w"/>
                                          </p:val>
                                        </p:tav>
                                      </p:tavLst>
                                    </p:anim>
                                    <p:anim calcmode="lin" valueType="num">
                                      <p:cBhvr additive="base">
                                        <p:cTn id="14" dur="500"/>
                                        <p:tgtEl>
                                          <p:spTgt spid="257"/>
                                        </p:tgtEl>
                                        <p:attrNameLst>
                                          <p:attrName>ppt_h</p:attrName>
                                        </p:attrNameLst>
                                      </p:cBhvr>
                                      <p:tavLst>
                                        <p:tav tm="0">
                                          <p:val>
                                            <p:strVal val="0"/>
                                          </p:val>
                                        </p:tav>
                                        <p:tav tm="100000">
                                          <p:val>
                                            <p:strVal val="#ppt_h"/>
                                          </p:val>
                                        </p:tav>
                                      </p:tavLst>
                                    </p:anim>
                                  </p:childTnLst>
                                </p:cTn>
                              </p:par>
                            </p:childTnLst>
                          </p:cTn>
                        </p:par>
                        <p:par>
                          <p:cTn id="15" fill="hold">
                            <p:stCondLst>
                              <p:cond delay="500"/>
                            </p:stCondLst>
                            <p:childTnLst>
                              <p:par>
                                <p:cTn id="16" presetID="23" presetClass="entr" presetSubtype="16" fill="hold" nodeType="afterEffect">
                                  <p:stCondLst>
                                    <p:cond delay="0"/>
                                  </p:stCondLst>
                                  <p:childTnLst>
                                    <p:set>
                                      <p:cBhvr>
                                        <p:cTn id="17" dur="1" fill="hold">
                                          <p:stCondLst>
                                            <p:cond delay="0"/>
                                          </p:stCondLst>
                                        </p:cTn>
                                        <p:tgtEl>
                                          <p:spTgt spid="261"/>
                                        </p:tgtEl>
                                        <p:attrNameLst>
                                          <p:attrName>style.visibility</p:attrName>
                                        </p:attrNameLst>
                                      </p:cBhvr>
                                      <p:to>
                                        <p:strVal val="visible"/>
                                      </p:to>
                                    </p:set>
                                    <p:anim calcmode="lin" valueType="num">
                                      <p:cBhvr additive="base">
                                        <p:cTn id="18" dur="500"/>
                                        <p:tgtEl>
                                          <p:spTgt spid="261"/>
                                        </p:tgtEl>
                                        <p:attrNameLst>
                                          <p:attrName>ppt_w</p:attrName>
                                        </p:attrNameLst>
                                      </p:cBhvr>
                                      <p:tavLst>
                                        <p:tav tm="0">
                                          <p:val>
                                            <p:strVal val="0"/>
                                          </p:val>
                                        </p:tav>
                                        <p:tav tm="100000">
                                          <p:val>
                                            <p:strVal val="#ppt_w"/>
                                          </p:val>
                                        </p:tav>
                                      </p:tavLst>
                                    </p:anim>
                                    <p:anim calcmode="lin" valueType="num">
                                      <p:cBhvr additive="base">
                                        <p:cTn id="19" dur="500"/>
                                        <p:tgtEl>
                                          <p:spTgt spid="261"/>
                                        </p:tgtEl>
                                        <p:attrNameLst>
                                          <p:attrName>ppt_h</p:attrName>
                                        </p:attrNameLst>
                                      </p:cBhvr>
                                      <p:tavLst>
                                        <p:tav tm="0">
                                          <p:val>
                                            <p:strVal val="0"/>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259"/>
                                        </p:tgtEl>
                                        <p:attrNameLst>
                                          <p:attrName>style.visibility</p:attrName>
                                        </p:attrNameLst>
                                      </p:cBhvr>
                                      <p:to>
                                        <p:strVal val="visible"/>
                                      </p:to>
                                    </p:set>
                                    <p:anim calcmode="lin" valueType="num">
                                      <p:cBhvr additive="base">
                                        <p:cTn id="24" dur="500"/>
                                        <p:tgtEl>
                                          <p:spTgt spid="259"/>
                                        </p:tgtEl>
                                        <p:attrNameLst>
                                          <p:attrName>ppt_w</p:attrName>
                                        </p:attrNameLst>
                                      </p:cBhvr>
                                      <p:tavLst>
                                        <p:tav tm="0">
                                          <p:val>
                                            <p:strVal val="0"/>
                                          </p:val>
                                        </p:tav>
                                        <p:tav tm="100000">
                                          <p:val>
                                            <p:strVal val="#ppt_w"/>
                                          </p:val>
                                        </p:tav>
                                      </p:tavLst>
                                    </p:anim>
                                    <p:anim calcmode="lin" valueType="num">
                                      <p:cBhvr additive="base">
                                        <p:cTn id="25" dur="500"/>
                                        <p:tgtEl>
                                          <p:spTgt spid="259"/>
                                        </p:tgtEl>
                                        <p:attrNameLst>
                                          <p:attrName>ppt_h</p:attrName>
                                        </p:attrNameLst>
                                      </p:cBhvr>
                                      <p:tavLst>
                                        <p:tav tm="0">
                                          <p:val>
                                            <p:strVal val="0"/>
                                          </p:val>
                                        </p:tav>
                                        <p:tav tm="100000">
                                          <p:val>
                                            <p:strVal val="#ppt_h"/>
                                          </p:val>
                                        </p:tav>
                                      </p:tavLst>
                                    </p:anim>
                                  </p:childTnLst>
                                </p:cTn>
                              </p:par>
                            </p:childTnLst>
                          </p:cTn>
                        </p:par>
                        <p:par>
                          <p:cTn id="26" fill="hold">
                            <p:stCondLst>
                              <p:cond delay="500"/>
                            </p:stCondLst>
                            <p:childTnLst>
                              <p:par>
                                <p:cTn id="27" presetID="23" presetClass="entr" presetSubtype="16" fill="hold" nodeType="afterEffect">
                                  <p:stCondLst>
                                    <p:cond delay="0"/>
                                  </p:stCondLst>
                                  <p:childTnLst>
                                    <p:set>
                                      <p:cBhvr>
                                        <p:cTn id="28" dur="1" fill="hold">
                                          <p:stCondLst>
                                            <p:cond delay="0"/>
                                          </p:stCondLst>
                                        </p:cTn>
                                        <p:tgtEl>
                                          <p:spTgt spid="262"/>
                                        </p:tgtEl>
                                        <p:attrNameLst>
                                          <p:attrName>style.visibility</p:attrName>
                                        </p:attrNameLst>
                                      </p:cBhvr>
                                      <p:to>
                                        <p:strVal val="visible"/>
                                      </p:to>
                                    </p:set>
                                    <p:anim calcmode="lin" valueType="num">
                                      <p:cBhvr additive="base">
                                        <p:cTn id="29" dur="500"/>
                                        <p:tgtEl>
                                          <p:spTgt spid="262"/>
                                        </p:tgtEl>
                                        <p:attrNameLst>
                                          <p:attrName>ppt_w</p:attrName>
                                        </p:attrNameLst>
                                      </p:cBhvr>
                                      <p:tavLst>
                                        <p:tav tm="0">
                                          <p:val>
                                            <p:strVal val="0"/>
                                          </p:val>
                                        </p:tav>
                                        <p:tav tm="100000">
                                          <p:val>
                                            <p:strVal val="#ppt_w"/>
                                          </p:val>
                                        </p:tav>
                                      </p:tavLst>
                                    </p:anim>
                                    <p:anim calcmode="lin" valueType="num">
                                      <p:cBhvr additive="base">
                                        <p:cTn id="30" dur="500"/>
                                        <p:tgtEl>
                                          <p:spTgt spid="262"/>
                                        </p:tgtEl>
                                        <p:attrNameLst>
                                          <p:attrName>ppt_h</p:attrName>
                                        </p:attrNameLst>
                                      </p:cBhvr>
                                      <p:tavLst>
                                        <p:tav tm="0">
                                          <p:val>
                                            <p:str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nodeType="clickEffect">
                                  <p:stCondLst>
                                    <p:cond delay="0"/>
                                  </p:stCondLst>
                                  <p:childTnLst>
                                    <p:set>
                                      <p:cBhvr>
                                        <p:cTn id="34" dur="1" fill="hold">
                                          <p:stCondLst>
                                            <p:cond delay="0"/>
                                          </p:stCondLst>
                                        </p:cTn>
                                        <p:tgtEl>
                                          <p:spTgt spid="258"/>
                                        </p:tgtEl>
                                        <p:attrNameLst>
                                          <p:attrName>style.visibility</p:attrName>
                                        </p:attrNameLst>
                                      </p:cBhvr>
                                      <p:to>
                                        <p:strVal val="visible"/>
                                      </p:to>
                                    </p:set>
                                    <p:anim calcmode="lin" valueType="num">
                                      <p:cBhvr additive="base">
                                        <p:cTn id="35" dur="500"/>
                                        <p:tgtEl>
                                          <p:spTgt spid="258"/>
                                        </p:tgtEl>
                                        <p:attrNameLst>
                                          <p:attrName>ppt_w</p:attrName>
                                        </p:attrNameLst>
                                      </p:cBhvr>
                                      <p:tavLst>
                                        <p:tav tm="0">
                                          <p:val>
                                            <p:strVal val="0"/>
                                          </p:val>
                                        </p:tav>
                                        <p:tav tm="100000">
                                          <p:val>
                                            <p:strVal val="#ppt_w"/>
                                          </p:val>
                                        </p:tav>
                                      </p:tavLst>
                                    </p:anim>
                                    <p:anim calcmode="lin" valueType="num">
                                      <p:cBhvr additive="base">
                                        <p:cTn id="36" dur="500"/>
                                        <p:tgtEl>
                                          <p:spTgt spid="258"/>
                                        </p:tgtEl>
                                        <p:attrNameLst>
                                          <p:attrName>ppt_h</p:attrName>
                                        </p:attrNameLst>
                                      </p:cBhvr>
                                      <p:tavLst>
                                        <p:tav tm="0">
                                          <p:val>
                                            <p:strVal val="0"/>
                                          </p:val>
                                        </p:tav>
                                        <p:tav tm="100000">
                                          <p:val>
                                            <p:strVal val="#ppt_h"/>
                                          </p:val>
                                        </p:tav>
                                      </p:tavLst>
                                    </p:anim>
                                  </p:childTnLst>
                                </p:cTn>
                              </p:par>
                            </p:childTnLst>
                          </p:cTn>
                        </p:par>
                        <p:par>
                          <p:cTn id="37" fill="hold">
                            <p:stCondLst>
                              <p:cond delay="500"/>
                            </p:stCondLst>
                            <p:childTnLst>
                              <p:par>
                                <p:cTn id="38" presetID="23" presetClass="entr" presetSubtype="16" fill="hold" nodeType="afterEffect">
                                  <p:stCondLst>
                                    <p:cond delay="0"/>
                                  </p:stCondLst>
                                  <p:childTnLst>
                                    <p:set>
                                      <p:cBhvr>
                                        <p:cTn id="39" dur="1" fill="hold">
                                          <p:stCondLst>
                                            <p:cond delay="0"/>
                                          </p:stCondLst>
                                        </p:cTn>
                                        <p:tgtEl>
                                          <p:spTgt spid="263"/>
                                        </p:tgtEl>
                                        <p:attrNameLst>
                                          <p:attrName>style.visibility</p:attrName>
                                        </p:attrNameLst>
                                      </p:cBhvr>
                                      <p:to>
                                        <p:strVal val="visible"/>
                                      </p:to>
                                    </p:set>
                                    <p:anim calcmode="lin" valueType="num">
                                      <p:cBhvr additive="base">
                                        <p:cTn id="40" dur="500"/>
                                        <p:tgtEl>
                                          <p:spTgt spid="263"/>
                                        </p:tgtEl>
                                        <p:attrNameLst>
                                          <p:attrName>ppt_w</p:attrName>
                                        </p:attrNameLst>
                                      </p:cBhvr>
                                      <p:tavLst>
                                        <p:tav tm="0">
                                          <p:val>
                                            <p:strVal val="0"/>
                                          </p:val>
                                        </p:tav>
                                        <p:tav tm="100000">
                                          <p:val>
                                            <p:strVal val="#ppt_w"/>
                                          </p:val>
                                        </p:tav>
                                      </p:tavLst>
                                    </p:anim>
                                    <p:anim calcmode="lin" valueType="num">
                                      <p:cBhvr additive="base">
                                        <p:cTn id="41" dur="500"/>
                                        <p:tgtEl>
                                          <p:spTgt spid="26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4"/>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Модель «TOP»</a:t>
            </a:r>
            <a:endParaRPr dirty="0"/>
          </a:p>
        </p:txBody>
      </p:sp>
      <p:sp>
        <p:nvSpPr>
          <p:cNvPr id="2" name="Объект 1">
            <a:extLst>
              <a:ext uri="{FF2B5EF4-FFF2-40B4-BE49-F238E27FC236}">
                <a16:creationId xmlns:a16="http://schemas.microsoft.com/office/drawing/2014/main" id="{F16C5150-BFC9-D1E6-61A4-FCC389AC0AE0}"/>
              </a:ext>
            </a:extLst>
          </p:cNvPr>
          <p:cNvSpPr>
            <a:spLocks noGrp="1"/>
          </p:cNvSpPr>
          <p:nvPr>
            <p:ph idx="1"/>
          </p:nvPr>
        </p:nvSpPr>
        <p:spPr>
          <a:xfrm>
            <a:off x="799842" y="5952954"/>
            <a:ext cx="10515600" cy="661667"/>
          </a:xfrm>
        </p:spPr>
        <p:txBody>
          <a:bodyPr>
            <a:normAutofit fontScale="70000" lnSpcReduction="20000"/>
          </a:bodyPr>
          <a:lstStyle/>
          <a:p>
            <a:r>
              <a:rPr lang="ru-RU" dirty="0"/>
              <a:t>Думаем над тем, как «помирить» эти 3 области!</a:t>
            </a:r>
          </a:p>
          <a:p>
            <a:r>
              <a:rPr lang="ru-RU" dirty="0"/>
              <a:t>«Проблема не в том, что люди уходят, а в том, что уходят внезапно»</a:t>
            </a:r>
          </a:p>
        </p:txBody>
      </p:sp>
      <p:sp>
        <p:nvSpPr>
          <p:cNvPr id="275" name="Google Shape;275;p14"/>
          <p:cNvSpPr/>
          <p:nvPr/>
        </p:nvSpPr>
        <p:spPr>
          <a:xfrm>
            <a:off x="4401458" y="1092967"/>
            <a:ext cx="2808312" cy="2736304"/>
          </a:xfrm>
          <a:prstGeom prst="ellipse">
            <a:avLst/>
          </a:prstGeom>
          <a:solidFill>
            <a:schemeClr val="accent6"/>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500"/>
              <a:buFont typeface="Arial"/>
              <a:buNone/>
            </a:pPr>
            <a:r>
              <a:rPr lang="ru-RU" sz="11500" b="0" i="0" u="none" strike="noStrike" cap="none">
                <a:solidFill>
                  <a:srgbClr val="000000"/>
                </a:solidFill>
                <a:latin typeface="Montserrat"/>
                <a:ea typeface="Montserrat"/>
                <a:cs typeface="Montserrat"/>
                <a:sym typeface="Montserrat"/>
              </a:rPr>
              <a:t>T</a:t>
            </a:r>
            <a:endParaRPr sz="11500" b="0" i="0" u="none" strike="noStrike" cap="none">
              <a:solidFill>
                <a:srgbClr val="000000"/>
              </a:solidFill>
              <a:latin typeface="Montserrat"/>
              <a:ea typeface="Montserrat"/>
              <a:cs typeface="Montserrat"/>
              <a:sym typeface="Montserrat"/>
            </a:endParaRPr>
          </a:p>
        </p:txBody>
      </p:sp>
      <p:sp>
        <p:nvSpPr>
          <p:cNvPr id="276" name="Google Shape;276;p14"/>
          <p:cNvSpPr/>
          <p:nvPr/>
        </p:nvSpPr>
        <p:spPr>
          <a:xfrm>
            <a:off x="5697602" y="2965175"/>
            <a:ext cx="2808312" cy="2736304"/>
          </a:xfrm>
          <a:prstGeom prst="ellipse">
            <a:avLst/>
          </a:prstGeom>
          <a:solidFill>
            <a:schemeClr val="accent3"/>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500"/>
              <a:buFont typeface="Arial"/>
              <a:buNone/>
            </a:pPr>
            <a:r>
              <a:rPr lang="ru-RU" sz="11500" b="0" i="0" u="none" strike="noStrike" cap="none">
                <a:solidFill>
                  <a:srgbClr val="000000"/>
                </a:solidFill>
                <a:latin typeface="Montserrat"/>
                <a:ea typeface="Montserrat"/>
                <a:cs typeface="Montserrat"/>
                <a:sym typeface="Montserrat"/>
              </a:rPr>
              <a:t>O</a:t>
            </a:r>
            <a:endParaRPr sz="11500" b="0" i="0" u="none" strike="noStrike" cap="none">
              <a:solidFill>
                <a:srgbClr val="000000"/>
              </a:solidFill>
              <a:latin typeface="Montserrat"/>
              <a:ea typeface="Montserrat"/>
              <a:cs typeface="Montserrat"/>
              <a:sym typeface="Montserrat"/>
            </a:endParaRPr>
          </a:p>
        </p:txBody>
      </p:sp>
      <p:sp>
        <p:nvSpPr>
          <p:cNvPr id="277" name="Google Shape;277;p14"/>
          <p:cNvSpPr/>
          <p:nvPr/>
        </p:nvSpPr>
        <p:spPr>
          <a:xfrm>
            <a:off x="3249330" y="2965175"/>
            <a:ext cx="2808312" cy="2736304"/>
          </a:xfrm>
          <a:prstGeom prst="ellipse">
            <a:avLst/>
          </a:prstGeom>
          <a:solidFill>
            <a:srgbClr val="FFC000"/>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500"/>
              <a:buFont typeface="Arial"/>
              <a:buNone/>
            </a:pPr>
            <a:r>
              <a:rPr lang="ru-RU" sz="11500" b="0" i="0" u="none" strike="noStrike" cap="none">
                <a:solidFill>
                  <a:srgbClr val="000000"/>
                </a:solidFill>
                <a:latin typeface="Montserrat"/>
                <a:ea typeface="Montserrat"/>
                <a:cs typeface="Montserrat"/>
                <a:sym typeface="Montserrat"/>
              </a:rPr>
              <a:t>P</a:t>
            </a:r>
            <a:endParaRPr sz="11500" b="0" i="0" u="none" strike="noStrike" cap="none">
              <a:solidFill>
                <a:srgbClr val="000000"/>
              </a:solidFill>
              <a:latin typeface="Montserrat"/>
              <a:ea typeface="Montserrat"/>
              <a:cs typeface="Montserrat"/>
              <a:sym typeface="Montserrat"/>
            </a:endParaRPr>
          </a:p>
        </p:txBody>
      </p:sp>
      <p:sp>
        <p:nvSpPr>
          <p:cNvPr id="278" name="Google Shape;278;p14"/>
          <p:cNvSpPr txBox="1"/>
          <p:nvPr/>
        </p:nvSpPr>
        <p:spPr>
          <a:xfrm>
            <a:off x="6921738" y="905046"/>
            <a:ext cx="2201638"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ru-RU" sz="2800" b="1" i="0" u="none" strike="noStrike" cap="none">
                <a:solidFill>
                  <a:srgbClr val="000000"/>
                </a:solidFill>
                <a:latin typeface="Montserrat"/>
                <a:ea typeface="Montserrat"/>
                <a:cs typeface="Montserrat"/>
                <a:sym typeface="Montserrat"/>
              </a:rPr>
              <a:t>talent</a:t>
            </a:r>
            <a:endParaRPr/>
          </a:p>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000000"/>
                </a:solidFill>
                <a:latin typeface="Montserrat"/>
                <a:ea typeface="Montserrat"/>
                <a:cs typeface="Montserrat"/>
                <a:sym typeface="Montserrat"/>
              </a:rPr>
              <a:t>таланты, навыки</a:t>
            </a:r>
            <a:endParaRPr/>
          </a:p>
        </p:txBody>
      </p:sp>
      <p:sp>
        <p:nvSpPr>
          <p:cNvPr id="279" name="Google Shape;279;p14"/>
          <p:cNvSpPr txBox="1"/>
          <p:nvPr/>
        </p:nvSpPr>
        <p:spPr>
          <a:xfrm>
            <a:off x="1953187" y="2965177"/>
            <a:ext cx="1621912"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ru-RU" sz="2800" b="1" i="0" u="none" strike="noStrike" cap="none">
                <a:solidFill>
                  <a:srgbClr val="000000"/>
                </a:solidFill>
                <a:latin typeface="Montserrat"/>
                <a:ea typeface="Montserrat"/>
                <a:cs typeface="Montserrat"/>
                <a:sym typeface="Montserrat"/>
              </a:rPr>
              <a:t>passion</a:t>
            </a:r>
            <a:endParaRPr sz="2400" b="1"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000000"/>
                </a:solidFill>
                <a:latin typeface="Montserrat"/>
                <a:ea typeface="Montserrat"/>
                <a:cs typeface="Montserrat"/>
                <a:sym typeface="Montserrat"/>
              </a:rPr>
              <a:t>желание</a:t>
            </a:r>
            <a:endParaRPr sz="2400" b="0" i="0" u="none" strike="noStrike" cap="none">
              <a:solidFill>
                <a:srgbClr val="000000"/>
              </a:solidFill>
              <a:latin typeface="Montserrat"/>
              <a:ea typeface="Montserrat"/>
              <a:cs typeface="Montserrat"/>
              <a:sym typeface="Montserrat"/>
            </a:endParaRPr>
          </a:p>
        </p:txBody>
      </p:sp>
      <p:sp>
        <p:nvSpPr>
          <p:cNvPr id="280" name="Google Shape;280;p14"/>
          <p:cNvSpPr txBox="1"/>
          <p:nvPr/>
        </p:nvSpPr>
        <p:spPr>
          <a:xfrm>
            <a:off x="8307624" y="2965177"/>
            <a:ext cx="2562048"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ru-RU" sz="2800" b="1" i="0" u="none" strike="noStrike" cap="none">
                <a:solidFill>
                  <a:srgbClr val="000000"/>
                </a:solidFill>
                <a:latin typeface="Montserrat"/>
                <a:ea typeface="Montserrat"/>
                <a:cs typeface="Montserrat"/>
                <a:sym typeface="Montserrat"/>
              </a:rPr>
              <a:t>organization</a:t>
            </a:r>
            <a:endParaRPr/>
          </a:p>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000000"/>
                </a:solidFill>
                <a:latin typeface="Montserrat"/>
                <a:ea typeface="Montserrat"/>
                <a:cs typeface="Montserrat"/>
                <a:sym typeface="Montserrat"/>
              </a:rPr>
              <a:t>компания</a:t>
            </a:r>
            <a:endParaRPr sz="2400" b="0" i="0" u="none" strike="noStrike" cap="none">
              <a:solidFill>
                <a:srgbClr val="000000"/>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19158</TotalTime>
  <Words>6063</Words>
  <Application>Microsoft Macintosh PowerPoint</Application>
  <PresentationFormat>Широкоэкранный</PresentationFormat>
  <Paragraphs>745</Paragraphs>
  <Slides>57</Slides>
  <Notes>43</Notes>
  <HiddenSlides>0</HiddenSlides>
  <MMClips>0</MMClips>
  <ScaleCrop>false</ScaleCrop>
  <HeadingPairs>
    <vt:vector size="6" baseType="variant">
      <vt:variant>
        <vt:lpstr>Использованные шрифты</vt:lpstr>
      </vt:variant>
      <vt:variant>
        <vt:i4>9</vt:i4>
      </vt:variant>
      <vt:variant>
        <vt:lpstr>Тема</vt:lpstr>
      </vt:variant>
      <vt:variant>
        <vt:i4>1</vt:i4>
      </vt:variant>
      <vt:variant>
        <vt:lpstr>Заголовки слайдов</vt:lpstr>
      </vt:variant>
      <vt:variant>
        <vt:i4>57</vt:i4>
      </vt:variant>
    </vt:vector>
  </HeadingPairs>
  <TitlesOfParts>
    <vt:vector size="67" baseType="lpstr">
      <vt:lpstr>Arial</vt:lpstr>
      <vt:lpstr>Arial</vt:lpstr>
      <vt:lpstr>Calibri</vt:lpstr>
      <vt:lpstr>Calibri Light</vt:lpstr>
      <vt:lpstr>Helvetica</vt:lpstr>
      <vt:lpstr>inherit</vt:lpstr>
      <vt:lpstr>Montserrat</vt:lpstr>
      <vt:lpstr>Noto Sans Symbols</vt:lpstr>
      <vt:lpstr>Wingdings</vt:lpstr>
      <vt:lpstr>Тема Office</vt:lpstr>
      <vt:lpstr>Инструменты индивидуальной работы с людьми</vt:lpstr>
      <vt:lpstr>Несправедливость</vt:lpstr>
      <vt:lpstr>Несправедливость и неожиданность</vt:lpstr>
      <vt:lpstr>Большая картинка мотивации</vt:lpstr>
      <vt:lpstr>Работа с мотивацией людей</vt:lpstr>
      <vt:lpstr>Люди — разные :)</vt:lpstr>
      <vt:lpstr>Наша цель на встречах 1:1</vt:lpstr>
      <vt:lpstr>Матрица интерес-компетентность</vt:lpstr>
      <vt:lpstr>Модель «TOP»</vt:lpstr>
      <vt:lpstr>Презентация PowerPoint</vt:lpstr>
      <vt:lpstr>Обсуждение целей с сотрудником</vt:lpstr>
      <vt:lpstr>Активное слушание</vt:lpstr>
      <vt:lpstr>Техники активного слушания</vt:lpstr>
      <vt:lpstr>Состояние людей важно отслеживать</vt:lpstr>
      <vt:lpstr>Потенциальные трудности на встречах 1:1</vt:lpstr>
      <vt:lpstr>Толковый 1:1, на который </vt:lpstr>
      <vt:lpstr>С чего начать проводить встречи 1:1:</vt:lpstr>
      <vt:lpstr>Зачем и сколько 1:1 проводить?</vt:lpstr>
      <vt:lpstr>Представьте, что у вас есть $10000</vt:lpstr>
      <vt:lpstr>Список ценностей (Personal Values)</vt:lpstr>
      <vt:lpstr>Список ценностей V2</vt:lpstr>
      <vt:lpstr>Мотивация (модель Герцберга)</vt:lpstr>
      <vt:lpstr>Диагностика потребностей (Jurgen Appelo)</vt:lpstr>
      <vt:lpstr>Диагностика потребностей (табличка)</vt:lpstr>
      <vt:lpstr>Moving Motivators by Management 3.0</vt:lpstr>
      <vt:lpstr>Вопросы, позволяющие составить мотивационный профиль</vt:lpstr>
      <vt:lpstr>Упражнение</vt:lpstr>
      <vt:lpstr>Опросник Gallup Q12 (вовлеченность / удовлетворённость сотрудников)</vt:lpstr>
      <vt:lpstr>Палитра инструментов на встречах 1:1</vt:lpstr>
      <vt:lpstr>Как предложить людям встречи 1:1: Прямолинейный подход</vt:lpstr>
      <vt:lpstr>Как предложить людям встречи 1:1: Поэтапный подход</vt:lpstr>
      <vt:lpstr>Ключевые фокусы внимания для лидера на встречах 1:1:</vt:lpstr>
      <vt:lpstr>Несколько советов</vt:lpstr>
      <vt:lpstr>Вопросы для встречи 1:1</vt:lpstr>
      <vt:lpstr>«Один на один» с опытным коллегой</vt:lpstr>
      <vt:lpstr>Как поддержать сотрудника?</vt:lpstr>
      <vt:lpstr>Фокусы внимания на 1:1</vt:lpstr>
      <vt:lpstr>Безоценочность и управленческое слабоумие</vt:lpstr>
      <vt:lpstr>Феноменология</vt:lpstr>
      <vt:lpstr>Обратная связь</vt:lpstr>
      <vt:lpstr>1:1 за рамками правил</vt:lpstr>
      <vt:lpstr>Skip level 1:1 Встречи 1:1 через уровень:</vt:lpstr>
      <vt:lpstr>Колесо баланса сотрудника</vt:lpstr>
      <vt:lpstr>Оценка команды</vt:lpstr>
      <vt:lpstr>Performance review</vt:lpstr>
      <vt:lpstr>Вопросы для проведения Appraisal Talk Performance Appraisal — оценка результативности сотрудника</vt:lpstr>
      <vt:lpstr>Вопросы для создания  персонального плана развития сотрудника (Personal Development Plan, PDP)</vt:lpstr>
      <vt:lpstr>«Один на один» с фокусом на  профессиональное развитие сотрудника</vt:lpstr>
      <vt:lpstr>Рекомендуемые первые шаги для вас как руководителя</vt:lpstr>
      <vt:lpstr>Эмоциональный интеллект руководителя</vt:lpstr>
      <vt:lpstr>Эмоциональный интеллект</vt:lpstr>
      <vt:lpstr>Зачем мне ЭИ</vt:lpstr>
      <vt:lpstr>Как работает ЭИ?</vt:lpstr>
      <vt:lpstr>Откуда и зачем нам эмоции?</vt:lpstr>
      <vt:lpstr>Жизнь ))</vt:lpstr>
      <vt:lpstr>Осознанность</vt:lpstr>
      <vt:lpstr>Можно прокачивать: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Инструменты индивидуальной работы с людьми</dc:title>
  <dc:creator>Валерий Студенников</dc:creator>
  <cp:lastModifiedBy>Валерий Студенников</cp:lastModifiedBy>
  <cp:revision>36</cp:revision>
  <dcterms:created xsi:type="dcterms:W3CDTF">2023-04-25T09:09:20Z</dcterms:created>
  <dcterms:modified xsi:type="dcterms:W3CDTF">2023-05-09T07:26:47Z</dcterms:modified>
</cp:coreProperties>
</file>